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4BC_7228677C.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502_B8CABA35.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3B_88B39208.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10" r:id="rId4"/>
  </p:sldMasterIdLst>
  <p:notesMasterIdLst>
    <p:notesMasterId r:id="rId28"/>
  </p:notesMasterIdLst>
  <p:handoutMasterIdLst>
    <p:handoutMasterId r:id="rId29"/>
  </p:handoutMasterIdLst>
  <p:sldIdLst>
    <p:sldId id="583" r:id="rId5"/>
    <p:sldId id="582" r:id="rId6"/>
    <p:sldId id="1212" r:id="rId7"/>
    <p:sldId id="1263" r:id="rId8"/>
    <p:sldId id="1282" r:id="rId9"/>
    <p:sldId id="1283" r:id="rId10"/>
    <p:sldId id="1291" r:id="rId11"/>
    <p:sldId id="1265" r:id="rId12"/>
    <p:sldId id="1290" r:id="rId13"/>
    <p:sldId id="1292" r:id="rId14"/>
    <p:sldId id="1286" r:id="rId15"/>
    <p:sldId id="1220" r:id="rId16"/>
    <p:sldId id="1287" r:id="rId17"/>
    <p:sldId id="576" r:id="rId18"/>
    <p:sldId id="1278" r:id="rId19"/>
    <p:sldId id="575" r:id="rId20"/>
    <p:sldId id="1250" r:id="rId21"/>
    <p:sldId id="571" r:id="rId22"/>
    <p:sldId id="1271" r:id="rId23"/>
    <p:sldId id="1289" r:id="rId24"/>
    <p:sldId id="1240" r:id="rId25"/>
    <p:sldId id="566" r:id="rId26"/>
    <p:sldId id="1236"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A6BC4B-DEF9-4BF3-B3EC-9A622514AD0B}">
          <p14:sldIdLst>
            <p14:sldId id="583"/>
            <p14:sldId id="582"/>
            <p14:sldId id="1212"/>
            <p14:sldId id="1263"/>
            <p14:sldId id="1282"/>
            <p14:sldId id="1283"/>
            <p14:sldId id="1291"/>
            <p14:sldId id="1265"/>
            <p14:sldId id="1290"/>
            <p14:sldId id="1292"/>
            <p14:sldId id="1286"/>
            <p14:sldId id="1220"/>
          </p14:sldIdLst>
        </p14:section>
        <p14:section name="Untitled Section" id="{93F47B5B-A6B6-43F5-8ACF-3DD086BCC301}">
          <p14:sldIdLst>
            <p14:sldId id="1287"/>
            <p14:sldId id="576"/>
            <p14:sldId id="1278"/>
            <p14:sldId id="575"/>
            <p14:sldId id="1250"/>
            <p14:sldId id="571"/>
            <p14:sldId id="1271"/>
            <p14:sldId id="1289"/>
            <p14:sldId id="1240"/>
            <p14:sldId id="566"/>
            <p14:sldId id="12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B09804-52CA-36FA-EB3A-80C97181EC0E}" name="Norfleet, Greg (He/Him/His) (DEED)" initials="N(" userId="S::greg.norfleet@state.mn.us::ea9514e3-4986-4ee5-95d5-158e24fe008c" providerId="AD"/>
  <p188:author id="{17037C11-3FB2-4351-6636-20D16C598D06}" name="Hans, Danielle (She/Her/Hers) (DEED)" initials="H(" userId="S::danielle.hans@state.mn.us::abb6329d-d5a6-4a2d-8e82-f80ae3b12c80" providerId="AD"/>
  <p188:author id="{49424E3C-BC11-C716-D630-CF234BE952F6}" name="Fettig, Sam (He/Him/His) (DEED)" initials="FS((" userId="S::Sam.Fettig@state.mn.us::4072d22a-6e6a-4238-b330-033e2a039b8e" providerId="AD"/>
  <p188:author id="{8EA2704D-AA77-E450-801E-0DA7BC51B5A9}" name="Kunitz, Kate M (She/Her/Hers) (DEED)" initials="KK" userId="S::kate.kunitz@state.mn.us::09b1b9b1-8327-459a-8fb8-8f465a6f677a" providerId="AD"/>
  <p188:author id="{06012471-DD8D-0618-4785-4BF2386A59FE}" name="Moore, Josiah (DLI)" initials="MJ(" userId="S::Josiah.Moore@state.mn.us::71b42c41-d784-4b61-844b-683cea8bbd94" providerId="AD"/>
  <p188:author id="{57278D79-8406-19AC-2F5F-677DBA53E199}" name="Yang, See (DEED)" initials="Y(" userId="S::see.yang@state.mn.us::cf7088a9-74d6-404a-8398-3a76e631214e" providerId="AD"/>
  <p188:author id="{2E12FD7D-F954-3631-8D39-37194C65DD3D}" name="Hegman, Jim (DEED)" initials="H(" userId="S::jim.hegman@state.mn.us::e48c70b7-eaec-4362-973f-7f093f1a52cc" providerId="AD"/>
  <p188:author id="{722D9581-F8DC-AF92-8F2D-210D75724B4F}" name="Hegman, Jim (DEED)" initials="JH" userId="S::Jim.Hegman@state.mn.us::e48c70b7-eaec-4362-973f-7f093f1a52cc" providerId="AD"/>
  <p188:author id="{0FB17B9A-606D-698D-D9F0-0545B914F004}" name="Miller, Linda (She/Her/Hers) (DEED)" initials="LM" userId="S::Linda.Miller@state.mn.us::efb5f295-1d3d-4c44-b1a7-0b4ce650c849" providerId="AD"/>
  <p188:author id="{DF6C1DAC-98A6-0734-4714-1CBE809E750F}" name="Cortes, Gabriela (DEED)" initials="CG" userId="S::gabriela.cortes@state.mn.us::9919d046-8f4e-4d5b-92e5-c9889b4fb5eb" providerId="AD"/>
  <p188:author id="{44C76AEF-2EBB-0C88-A07F-B71BD824237C}" name="Ohrn, Betsy (She/Her/Hers) (DEED)" initials="O(" userId="S::betsy.ohrn@state.mn.us::d3294009-5985-43fc-ae50-2678a11108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D9E4E8"/>
    <a:srgbClr val="000000"/>
    <a:srgbClr val="F8F8F8"/>
    <a:srgbClr val="003865"/>
    <a:srgbClr val="0D0D0D"/>
    <a:srgbClr val="E8E8E8"/>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9B0F5-BBE5-0F4A-07A4-76529274707C}" v="5" dt="2025-03-04T19:39:29.182"/>
    <p1510:client id="{A3010C8A-E7BD-411C-CDEF-CA653F09F3F8}" v="1" dt="2025-03-04T16:44:50.852"/>
    <p1510:client id="{CA00395D-50DA-1761-5CCA-16E2BE148E11}" v="9" dt="2025-03-04T15:26:07.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s>
</file>

<file path=ppt/comments/modernComment_23B_88B39208.xml><?xml version="1.0" encoding="utf-8"?>
<p188:cmLst xmlns:a="http://schemas.openxmlformats.org/drawingml/2006/main" xmlns:r="http://schemas.openxmlformats.org/officeDocument/2006/relationships" xmlns:p188="http://schemas.microsoft.com/office/powerpoint/2018/8/main">
  <p188:cm id="{19408297-E37C-4ADE-92B7-4CD1C96840B2}" authorId="{17037C11-3FB2-4351-6636-20D16C598D06}" status="resolved" created="2025-02-20T22:20:10.619" complete="100000">
    <ac:txMkLst xmlns:ac="http://schemas.microsoft.com/office/drawing/2013/main/command">
      <pc:docMk xmlns:pc="http://schemas.microsoft.com/office/powerpoint/2013/main/command"/>
      <pc:sldMk xmlns:pc="http://schemas.microsoft.com/office/powerpoint/2013/main/command" cId="2293469704" sldId="571"/>
      <ac:spMk id="2" creationId="{D9CF75CE-FA48-5F7B-4C2A-2DD067EAA0E2}"/>
      <ac:txMk cp="274" len="155">
        <ac:context len="452" hash="2169787633"/>
      </ac:txMk>
    </ac:txMkLst>
    <p188:pos x="5103962" y="4730150"/>
    <p188:txBody>
      <a:bodyPr/>
      <a:lstStyle/>
      <a:p>
        <a:r>
          <a:rPr lang="en-US"/>
          <a:t>Suggest adding sentence at the end: In 2024, that was $104,286.​</a:t>
        </a:r>
      </a:p>
    </p188:txBody>
  </p188:cm>
  <p188:cm id="{EA0C86FC-E019-42E9-A89A-7CC435814FDB}" authorId="{17037C11-3FB2-4351-6636-20D16C598D06}" status="resolved" created="2025-02-20T22:20:47.245" complete="100000">
    <ac:txMkLst xmlns:ac="http://schemas.microsoft.com/office/drawing/2013/main/command">
      <pc:docMk xmlns:pc="http://schemas.microsoft.com/office/powerpoint/2013/main/command"/>
      <pc:sldMk xmlns:pc="http://schemas.microsoft.com/office/powerpoint/2013/main/command" cId="2293469704" sldId="571"/>
      <ac:spMk id="2" creationId="{D9CF75CE-FA48-5F7B-4C2A-2DD067EAA0E2}"/>
      <ac:txMk cp="289" len="11">
        <ac:context len="452" hash="2169787633"/>
      </ac:txMk>
    </ac:txMkLst>
    <p188:pos x="4097547" y="3623094"/>
    <p188:txBody>
      <a:bodyPr/>
      <a:lstStyle/>
      <a:p>
        <a:r>
          <a:rPr lang="en-US"/>
          <a:t>Corrected from "fewer than 30"</a:t>
        </a:r>
      </a:p>
    </p188:txBody>
  </p188:cm>
</p188:cmLst>
</file>

<file path=ppt/comments/modernComment_4BC_7228677C.xml><?xml version="1.0" encoding="utf-8"?>
<p188:cmLst xmlns:a="http://schemas.openxmlformats.org/drawingml/2006/main" xmlns:r="http://schemas.openxmlformats.org/officeDocument/2006/relationships" xmlns:p188="http://schemas.microsoft.com/office/powerpoint/2018/8/main">
  <p188:cm id="{E5E6942D-A55D-495C-87EA-3C399102C9C2}" authorId="{17037C11-3FB2-4351-6636-20D16C598D06}" created="2025-02-20T22:19:33.712">
    <ac:txMkLst xmlns:ac="http://schemas.microsoft.com/office/drawing/2013/main/command">
      <pc:docMk xmlns:pc="http://schemas.microsoft.com/office/powerpoint/2013/main/command"/>
      <pc:sldMk xmlns:pc="http://schemas.microsoft.com/office/powerpoint/2013/main/command" cId="1915250556" sldId="1212"/>
      <ac:spMk id="6" creationId="{F51E9C06-5BCF-C411-D777-4D6FDD4D0A9E}"/>
      <ac:txMk cp="236" len="20">
        <ac:context len="510" hash="2318876061"/>
      </ac:txMk>
    </ac:txMkLst>
    <p188:pos x="9704716" y="1710905"/>
    <p188:txBody>
      <a:bodyPr/>
      <a:lstStyle/>
      <a:p>
        <a:r>
          <a:rPr lang="en-US"/>
          <a:t>We've received feedback that "paid by the state" phrasing is confusing; feels contradictory to next bullet. Suggest removing that phrase, and suggest adding a fourth bullet something like: "The premiums go to the state, then the state sends benefit payments to the employee on leave."</a:t>
        </a:r>
      </a:p>
    </p188:txBody>
  </p188:cm>
</p188:cmLst>
</file>

<file path=ppt/comments/modernComment_502_B8CABA35.xml><?xml version="1.0" encoding="utf-8"?>
<p188:cmLst xmlns:a="http://schemas.openxmlformats.org/drawingml/2006/main" xmlns:r="http://schemas.openxmlformats.org/officeDocument/2006/relationships" xmlns:p188="http://schemas.microsoft.com/office/powerpoint/2018/8/main">
  <p188:cm id="{F23949F8-C3C0-4128-B242-62C82C129AC6}" authorId="{17037C11-3FB2-4351-6636-20D16C598D06}" created="2025-02-20T22:21:32.245">
    <ac:txMkLst xmlns:ac="http://schemas.microsoft.com/office/drawing/2013/main/command">
      <pc:docMk xmlns:pc="http://schemas.microsoft.com/office/powerpoint/2013/main/command"/>
      <pc:sldMk xmlns:pc="http://schemas.microsoft.com/office/powerpoint/2013/main/command" cId="3100293685" sldId="1282"/>
      <ac:spMk id="11" creationId="{6E4EDA3F-60AD-FC3E-9731-B2A579660E05}"/>
      <ac:txMk cp="29" len="25">
        <ac:context len="74" hash="804001935"/>
      </ac:txMk>
    </ac:txMkLst>
    <p188:pos x="3249283" y="948905"/>
    <p188:txBody>
      <a:bodyPr/>
      <a:lstStyle/>
      <a:p>
        <a:r>
          <a:rPr lang="en-US"/>
          <a:t>Suggest adding "hospitality"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latin typeface="NeueHaasGroteskText Std" panose="020B0504020202020204" pitchFamily="34" charset="0"/>
            </a:endParaRPr>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F2A04DE5-F1A9-4D45-BF54-BEFDBA739CA2}" type="datetimeFigureOut">
              <a:rPr lang="en-US" smtClean="0">
                <a:latin typeface="NeueHaasGroteskText Std" panose="020B0504020202020204" pitchFamily="34" charset="0"/>
              </a:rPr>
              <a:t>3/4/2025</a:t>
            </a:fld>
            <a:endParaRPr lang="en-US">
              <a:latin typeface="NeueHaasGroteskText Std" panose="020B0504020202020204" pitchFamily="34" charset="0"/>
            </a:endParaRPr>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latin typeface="NeueHaasGroteskText Std" panose="020B0504020202020204" pitchFamily="34" charset="0"/>
            </a:endParaRPr>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atin typeface="NeueHaasGroteskText Std" panose="020B0504020202020204" pitchFamily="34" charset="0"/>
              </a:defRPr>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atin typeface="NeueHaasGroteskText Std" panose="020B0504020202020204" pitchFamily="34" charset="0"/>
              </a:defRPr>
            </a:lvl1pPr>
          </a:lstStyle>
          <a:p>
            <a:fld id="{A50CD39D-89B0-4C68-805A-35C75A7C20C8}" type="datetimeFigureOut">
              <a:rPr lang="en-US" smtClean="0"/>
              <a:pPr/>
              <a:t>3/4/2025</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atin typeface="NeueHaasGroteskText Std" panose="020B0504020202020204" pitchFamily="34" charset="0"/>
              </a:defRPr>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wpr.org/paid-family-leave-increases-mothers-labor-market-attachmen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rsreports.congress.gov/product/pdf/R/R44835" TargetMode="External"/><Relationship Id="rId4" Type="http://schemas.openxmlformats.org/officeDocument/2006/relationships/hyperlink" Target="https://www.cbpp.org/research/economy/a-national-paid-leave-program-would-help-workers-famili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1</a:t>
            </a:fld>
            <a:endParaRPr lang="en-US"/>
          </a:p>
        </p:txBody>
      </p:sp>
    </p:spTree>
    <p:extLst>
      <p:ext uri="{BB962C8B-B14F-4D97-AF65-F5344CB8AC3E}">
        <p14:creationId xmlns:p14="http://schemas.microsoft.com/office/powerpoint/2010/main" val="313747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14</a:t>
            </a:fld>
            <a:endParaRPr lang="en-US"/>
          </a:p>
        </p:txBody>
      </p:sp>
    </p:spTree>
    <p:extLst>
      <p:ext uri="{BB962C8B-B14F-4D97-AF65-F5344CB8AC3E}">
        <p14:creationId xmlns:p14="http://schemas.microsoft.com/office/powerpoint/2010/main" val="38235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15</a:t>
            </a:fld>
            <a:endParaRPr lang="en-US"/>
          </a:p>
        </p:txBody>
      </p:sp>
    </p:spTree>
    <p:extLst>
      <p:ext uri="{BB962C8B-B14F-4D97-AF65-F5344CB8AC3E}">
        <p14:creationId xmlns:p14="http://schemas.microsoft.com/office/powerpoint/2010/main" val="3835237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16</a:t>
            </a:fld>
            <a:endParaRPr lang="en-US"/>
          </a:p>
        </p:txBody>
      </p:sp>
    </p:spTree>
    <p:extLst>
      <p:ext uri="{BB962C8B-B14F-4D97-AF65-F5344CB8AC3E}">
        <p14:creationId xmlns:p14="http://schemas.microsoft.com/office/powerpoint/2010/main" val="3764872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18</a:t>
            </a:fld>
            <a:endParaRPr lang="en-US"/>
          </a:p>
        </p:txBody>
      </p:sp>
    </p:spTree>
    <p:extLst>
      <p:ext uri="{BB962C8B-B14F-4D97-AF65-F5344CB8AC3E}">
        <p14:creationId xmlns:p14="http://schemas.microsoft.com/office/powerpoint/2010/main" val="218090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21</a:t>
            </a:fld>
            <a:endParaRPr lang="en-US"/>
          </a:p>
        </p:txBody>
      </p:sp>
    </p:spTree>
    <p:extLst>
      <p:ext uri="{BB962C8B-B14F-4D97-AF65-F5344CB8AC3E}">
        <p14:creationId xmlns:p14="http://schemas.microsoft.com/office/powerpoint/2010/main" val="4211995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22</a:t>
            </a:fld>
            <a:endParaRPr lang="en-US"/>
          </a:p>
        </p:txBody>
      </p:sp>
    </p:spTree>
    <p:extLst>
      <p:ext uri="{BB962C8B-B14F-4D97-AF65-F5344CB8AC3E}">
        <p14:creationId xmlns:p14="http://schemas.microsoft.com/office/powerpoint/2010/main" val="51949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a:p>
        </p:txBody>
      </p:sp>
    </p:spTree>
    <p:extLst>
      <p:ext uri="{BB962C8B-B14F-4D97-AF65-F5344CB8AC3E}">
        <p14:creationId xmlns:p14="http://schemas.microsoft.com/office/powerpoint/2010/main" val="87209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424" defTabSz="907633">
              <a:lnSpc>
                <a:spcPct val="92000"/>
              </a:lnSpc>
              <a:spcBef>
                <a:spcPts val="427"/>
              </a:spcBef>
              <a:defRPr/>
            </a:pPr>
            <a:r>
              <a:rPr lang="en-US" sz="1800"/>
              <a:t>Qualifying conditions must last more than seven days, and a health care provider or designated professional must certify the need for leave and the amount of time.</a:t>
            </a:r>
          </a:p>
          <a:p>
            <a:pPr marL="50424" defTabSz="907633">
              <a:lnSpc>
                <a:spcPct val="92000"/>
              </a:lnSpc>
              <a:spcBef>
                <a:spcPts val="427"/>
              </a:spcBef>
              <a:defRPr/>
            </a:pPr>
            <a:endParaRPr lang="en-US" sz="1800" b="1">
              <a:latin typeface="Calibri" panose="020F0502020204030204" pitchFamily="34" charset="0"/>
              <a:ea typeface="Calibri" panose="020F0502020204030204" pitchFamily="34" charset="0"/>
            </a:endParaRPr>
          </a:p>
          <a:p>
            <a:pPr marL="50424" defTabSz="907633">
              <a:lnSpc>
                <a:spcPct val="92000"/>
              </a:lnSpc>
              <a:spcBef>
                <a:spcPts val="427"/>
              </a:spcBef>
              <a:defRPr/>
            </a:pPr>
            <a:r>
              <a:rPr lang="en-US" sz="1800" b="1">
                <a:latin typeface="Calibri" panose="020F0502020204030204" pitchFamily="34" charset="0"/>
                <a:ea typeface="Calibri" panose="020F0502020204030204" pitchFamily="34" charset="0"/>
              </a:rPr>
              <a:t>A person may take up to 12 weeks for Medical leave:</a:t>
            </a:r>
            <a:r>
              <a:rPr lang="en-US" sz="1800">
                <a:latin typeface="Calibri" panose="020F0502020204030204" pitchFamily="34" charset="0"/>
                <a:ea typeface="Calibri" panose="020F0502020204030204" pitchFamily="34" charset="0"/>
              </a:rPr>
              <a:t> for their own mental or physical illness, treatment or preventive care</a:t>
            </a:r>
          </a:p>
          <a:p>
            <a:pPr marL="50424">
              <a:lnSpc>
                <a:spcPct val="92000"/>
              </a:lnSpc>
              <a:spcBef>
                <a:spcPts val="427"/>
              </a:spcBef>
            </a:pPr>
            <a:endParaRPr lang="en-US" sz="1800" b="1">
              <a:latin typeface="Calibri" panose="020F0502020204030204" pitchFamily="34" charset="0"/>
              <a:ea typeface="Calibri" panose="020F0502020204030204" pitchFamily="34" charset="0"/>
            </a:endParaRPr>
          </a:p>
          <a:p>
            <a:pPr marL="50424">
              <a:lnSpc>
                <a:spcPct val="92000"/>
              </a:lnSpc>
              <a:spcBef>
                <a:spcPts val="427"/>
              </a:spcBef>
            </a:pPr>
            <a:r>
              <a:rPr lang="en-US" sz="1800" b="1">
                <a:latin typeface="Calibri" panose="020F0502020204030204" pitchFamily="34" charset="0"/>
                <a:ea typeface="Calibri" panose="020F0502020204030204" pitchFamily="34" charset="0"/>
              </a:rPr>
              <a:t>A person can take up to 12 weeks of Family leave for covered events: </a:t>
            </a:r>
          </a:p>
          <a:p>
            <a:pPr marL="504241" lvl="1">
              <a:lnSpc>
                <a:spcPct val="92000"/>
              </a:lnSpc>
              <a:spcBef>
                <a:spcPts val="427"/>
              </a:spcBef>
            </a:pPr>
            <a:r>
              <a:rPr lang="en-US" sz="1800" b="1">
                <a:latin typeface="Calibri" panose="020F0502020204030204" pitchFamily="34" charset="0"/>
                <a:ea typeface="Calibri" panose="020F0502020204030204" pitchFamily="34" charset="0"/>
              </a:rPr>
              <a:t>Bonding/parental leave:</a:t>
            </a:r>
            <a:r>
              <a:rPr lang="en-US" sz="1800" b="1" spc="199">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bond with a new child after birth, foster or adoption</a:t>
            </a:r>
          </a:p>
          <a:p>
            <a:pPr marL="504241" marR="62400" lvl="1" defTabSz="907633">
              <a:lnSpc>
                <a:spcPct val="92000"/>
              </a:lnSpc>
              <a:spcBef>
                <a:spcPts val="447"/>
              </a:spcBef>
              <a:defRPr/>
            </a:pPr>
            <a:r>
              <a:rPr lang="en-US" sz="1800" b="1">
                <a:latin typeface="Calibri" panose="020F0502020204030204" pitchFamily="34" charset="0"/>
                <a:ea typeface="Calibri" panose="020F0502020204030204" pitchFamily="34" charset="0"/>
              </a:rPr>
              <a:t>Safety Leave:</a:t>
            </a:r>
            <a:r>
              <a:rPr lang="en-US" sz="1800" b="1" spc="333">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domestic</a:t>
            </a:r>
            <a:r>
              <a:rPr lang="en-US" sz="1800" spc="50">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assault,</a:t>
            </a:r>
            <a:r>
              <a:rPr lang="en-US" sz="1800" spc="55">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sexual</a:t>
            </a:r>
            <a:r>
              <a:rPr lang="en-US" sz="1800" spc="50">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abuse</a:t>
            </a:r>
            <a:r>
              <a:rPr lang="en-US" sz="1800" spc="50">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or</a:t>
            </a:r>
            <a:r>
              <a:rPr lang="en-US" sz="1800" spc="55">
                <a:latin typeface="Calibri" panose="020F0502020204030204" pitchFamily="34" charset="0"/>
                <a:ea typeface="Calibri" panose="020F0502020204030204" pitchFamily="34" charset="0"/>
              </a:rPr>
              <a:t> </a:t>
            </a:r>
            <a:r>
              <a:rPr lang="en-US" sz="1800" spc="-10">
                <a:latin typeface="Calibri" panose="020F0502020204030204" pitchFamily="34" charset="0"/>
                <a:ea typeface="Calibri" panose="020F0502020204030204" pitchFamily="34" charset="0"/>
              </a:rPr>
              <a:t>stalking</a:t>
            </a:r>
            <a:endParaRPr lang="en-US" sz="1800">
              <a:latin typeface="Calibri" panose="020F0502020204030204" pitchFamily="34" charset="0"/>
              <a:ea typeface="Calibri" panose="020F0502020204030204" pitchFamily="34" charset="0"/>
            </a:endParaRPr>
          </a:p>
          <a:p>
            <a:pPr marL="504241" marR="62400" lvl="1" defTabSz="907633">
              <a:lnSpc>
                <a:spcPct val="92000"/>
              </a:lnSpc>
              <a:spcBef>
                <a:spcPts val="447"/>
              </a:spcBef>
              <a:defRPr/>
            </a:pPr>
            <a:r>
              <a:rPr lang="en-US" sz="1800" b="1">
                <a:latin typeface="Calibri" panose="020F0502020204030204" pitchFamily="34" charset="0"/>
                <a:ea typeface="Calibri" panose="020F0502020204030204" pitchFamily="34" charset="0"/>
              </a:rPr>
              <a:t>Caring Leave:</a:t>
            </a:r>
            <a:r>
              <a:rPr lang="en-US" sz="1800" b="1" spc="199">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family member’s mental or physical illness, treatment or preventive care</a:t>
            </a:r>
          </a:p>
          <a:p>
            <a:pPr marL="504241" marR="62400" lvl="1">
              <a:lnSpc>
                <a:spcPct val="92000"/>
              </a:lnSpc>
              <a:spcBef>
                <a:spcPts val="447"/>
              </a:spcBef>
            </a:pPr>
            <a:r>
              <a:rPr lang="en-US" sz="1800" b="1">
                <a:latin typeface="Calibri" panose="020F0502020204030204" pitchFamily="34" charset="0"/>
                <a:ea typeface="Calibri" panose="020F0502020204030204" pitchFamily="34" charset="0"/>
              </a:rPr>
              <a:t>Active Duty Leave:</a:t>
            </a:r>
            <a:r>
              <a:rPr lang="en-US" sz="1800" b="1" spc="199">
                <a:latin typeface="Calibri" panose="020F0502020204030204" pitchFamily="34" charset="0"/>
                <a:ea typeface="Calibri" panose="020F0502020204030204" pitchFamily="34" charset="0"/>
              </a:rPr>
              <a:t> </a:t>
            </a:r>
            <a:r>
              <a:rPr lang="en-US" sz="1800">
                <a:latin typeface="Calibri" panose="020F0502020204030204" pitchFamily="34" charset="0"/>
                <a:ea typeface="Calibri" panose="020F0502020204030204" pitchFamily="34" charset="0"/>
              </a:rPr>
              <a:t>family member on active duty or notified of impending order</a:t>
            </a:r>
          </a:p>
          <a:p>
            <a:pPr marL="50424" marR="62400">
              <a:lnSpc>
                <a:spcPct val="92000"/>
              </a:lnSpc>
              <a:spcBef>
                <a:spcPts val="447"/>
              </a:spcBef>
            </a:pPr>
            <a:endParaRPr lang="en-US" sz="1800">
              <a:latin typeface="Calibri" panose="020F0502020204030204" pitchFamily="34" charset="0"/>
              <a:ea typeface="Calibri" panose="020F0502020204030204" pitchFamily="34" charset="0"/>
            </a:endParaRPr>
          </a:p>
          <a:p>
            <a:pPr marL="50424" marR="62400" defTabSz="907633">
              <a:lnSpc>
                <a:spcPct val="92000"/>
              </a:lnSpc>
              <a:spcBef>
                <a:spcPts val="447"/>
              </a:spcBef>
              <a:defRPr/>
            </a:pPr>
            <a:r>
              <a:rPr lang="en-US" sz="1800">
                <a:latin typeface="Calibri" panose="020F0502020204030204" pitchFamily="34" charset="0"/>
                <a:ea typeface="Calibri" panose="020F0502020204030204" pitchFamily="34" charset="0"/>
              </a:rPr>
              <a:t>In a single benefit year, an individual can take a maximum total of 20 weeks of combined medical and family leave. </a:t>
            </a:r>
          </a:p>
          <a:p>
            <a:pPr marL="50424" marR="62400">
              <a:lnSpc>
                <a:spcPct val="92000"/>
              </a:lnSpc>
              <a:spcBef>
                <a:spcPts val="447"/>
              </a:spcBef>
            </a:pPr>
            <a:endParaRPr lang="en-US" sz="1800">
              <a:latin typeface="Calibri" panose="020F0502020204030204" pitchFamily="34" charset="0"/>
              <a:ea typeface="Calibri" panose="020F0502020204030204" pitchFamily="34" charset="0"/>
            </a:endParaRPr>
          </a:p>
          <a:p>
            <a:pPr marL="50424" marR="62400" defTabSz="907633">
              <a:lnSpc>
                <a:spcPct val="92000"/>
              </a:lnSpc>
              <a:spcBef>
                <a:spcPts val="447"/>
              </a:spcBef>
              <a:defRPr/>
            </a:pPr>
            <a:r>
              <a:rPr lang="en-US" sz="1800">
                <a:latin typeface="Calibri" panose="020F0502020204030204" pitchFamily="34" charset="0"/>
                <a:ea typeface="Calibri" panose="020F0502020204030204" pitchFamily="34" charset="0"/>
              </a:rPr>
              <a:t>Across all these covered events, a health care provider or designated professional must certify the need for leave and the amount of time off required.</a:t>
            </a:r>
            <a:endParaRPr lang="en-US" sz="1800"/>
          </a:p>
          <a:p>
            <a:pPr marL="50424" marR="62400">
              <a:lnSpc>
                <a:spcPct val="92000"/>
              </a:lnSpc>
              <a:spcBef>
                <a:spcPts val="447"/>
              </a:spcBef>
            </a:pPr>
            <a:endParaRPr lang="en-US" sz="180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07633">
              <a:defRPr/>
            </a:pPr>
            <a:fld id="{F9F08466-AEA7-4FC0-9459-6A32F61DA297}" type="slidenum">
              <a:rPr lang="en-US">
                <a:solidFill>
                  <a:prstClr val="black"/>
                </a:solidFill>
                <a:latin typeface="Calibri" panose="020F0502020204030204" pitchFamily="34" charset="0"/>
              </a:rPr>
              <a:pPr defTabSz="907633">
                <a:defRPr/>
              </a:pPr>
              <a:t>4</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7457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great slide. Let’s document a definition for each, and also document where inclusion is different in other programs (UI, ESST, etc.)</a:t>
            </a:r>
          </a:p>
        </p:txBody>
      </p:sp>
      <p:sp>
        <p:nvSpPr>
          <p:cNvPr id="4" name="Slide Number Placeholder 3"/>
          <p:cNvSpPr>
            <a:spLocks noGrp="1"/>
          </p:cNvSpPr>
          <p:nvPr>
            <p:ph type="sldNum" sz="quarter" idx="5"/>
          </p:nvPr>
        </p:nvSpPr>
        <p:spPr/>
        <p:txBody>
          <a:bodyPr/>
          <a:lstStyle/>
          <a:p>
            <a:fld id="{248BFB09-8CB6-480E-8D61-6C769CF0D6A9}" type="slidenum">
              <a:rPr lang="en-US" smtClean="0"/>
              <a:t>5</a:t>
            </a:fld>
            <a:endParaRPr lang="en-US"/>
          </a:p>
        </p:txBody>
      </p:sp>
    </p:spTree>
    <p:extLst>
      <p:ext uri="{BB962C8B-B14F-4D97-AF65-F5344CB8AC3E}">
        <p14:creationId xmlns:p14="http://schemas.microsoft.com/office/powerpoint/2010/main" val="234012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a:p>
        </p:txBody>
      </p:sp>
    </p:spTree>
    <p:extLst>
      <p:ext uri="{BB962C8B-B14F-4D97-AF65-F5344CB8AC3E}">
        <p14:creationId xmlns:p14="http://schemas.microsoft.com/office/powerpoint/2010/main" val="137448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8</a:t>
            </a:fld>
            <a:endParaRPr lang="en-US"/>
          </a:p>
        </p:txBody>
      </p:sp>
    </p:spTree>
    <p:extLst>
      <p:ext uri="{BB962C8B-B14F-4D97-AF65-F5344CB8AC3E}">
        <p14:creationId xmlns:p14="http://schemas.microsoft.com/office/powerpoint/2010/main" val="214082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9</a:t>
            </a:fld>
            <a:endParaRPr lang="en-US"/>
          </a:p>
        </p:txBody>
      </p:sp>
    </p:spTree>
    <p:extLst>
      <p:ext uri="{BB962C8B-B14F-4D97-AF65-F5344CB8AC3E}">
        <p14:creationId xmlns:p14="http://schemas.microsoft.com/office/powerpoint/2010/main" val="51030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The U.S. is one of only seven countries worldwide without some sort of paid family leave.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Sources: </a:t>
            </a:r>
            <a:r>
              <a:rPr lang="en-US" sz="1200">
                <a:hlinkClick r:id="rId3"/>
              </a:rPr>
              <a:t>Inst. Women’s Policy Res. 2020</a:t>
            </a:r>
            <a:r>
              <a:rPr lang="en-US" sz="1200"/>
              <a:t>; </a:t>
            </a:r>
            <a:r>
              <a:rPr lang="en-US" sz="1200">
                <a:hlinkClick r:id="rId4"/>
              </a:rPr>
              <a:t>Ctr. Budget Policy Priorities 2021</a:t>
            </a:r>
            <a:r>
              <a:rPr lang="en-US" sz="1200"/>
              <a:t>; </a:t>
            </a:r>
            <a:r>
              <a:rPr lang="en-US" sz="1200">
                <a:hlinkClick r:id="rId5"/>
              </a:rPr>
              <a:t>Cong. Res. Svc. 2022</a:t>
            </a:r>
            <a:endParaRPr lang="en-US" sz="6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1"/>
              </a:solidFill>
              <a:cs typeface="Calibri"/>
            </a:endParaRPr>
          </a:p>
          <a:p>
            <a:endParaRPr lang="en-US"/>
          </a:p>
        </p:txBody>
      </p:sp>
      <p:sp>
        <p:nvSpPr>
          <p:cNvPr id="4" name="Slide Number Placeholder 3"/>
          <p:cNvSpPr>
            <a:spLocks noGrp="1"/>
          </p:cNvSpPr>
          <p:nvPr>
            <p:ph type="sldNum" sz="quarter" idx="5"/>
          </p:nvPr>
        </p:nvSpPr>
        <p:spPr/>
        <p:txBody>
          <a:bodyPr/>
          <a:lstStyle/>
          <a:p>
            <a:fld id="{A89B71C1-9D2C-4A26-87F1-AD76E94CC1FC}" type="slidenum">
              <a:rPr lang="en-US" smtClean="0"/>
              <a:t>10</a:t>
            </a:fld>
            <a:endParaRPr lang="en-US"/>
          </a:p>
        </p:txBody>
      </p:sp>
    </p:spTree>
    <p:extLst>
      <p:ext uri="{BB962C8B-B14F-4D97-AF65-F5344CB8AC3E}">
        <p14:creationId xmlns:p14="http://schemas.microsoft.com/office/powerpoint/2010/main" val="48494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a:p>
        </p:txBody>
      </p:sp>
    </p:spTree>
    <p:extLst>
      <p:ext uri="{BB962C8B-B14F-4D97-AF65-F5344CB8AC3E}">
        <p14:creationId xmlns:p14="http://schemas.microsoft.com/office/powerpoint/2010/main" val="1685897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a:t>www.dli.mn.gov</a:t>
            </a: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p>
        </p:txBody>
      </p:sp>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4533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51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6362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6219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l">
              <a:defRPr sz="3600">
                <a:solidFill>
                  <a:schemeClr val="accent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3/4/2025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5976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3/4/2025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67981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3/4/2025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302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3/4/2025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2487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bwMode="black"/>
        <p:txBody>
          <a:bodyPr/>
          <a:lstStyle/>
          <a:p>
            <a:fld id="{D7ED242C-24FB-43A0-BCB6-43756FC812F6}" type="datetime1">
              <a:rPr lang="en-US" smtClean="0"/>
              <a:t>3/4/2025</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3/4/2025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3898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3/4/2025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94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a:t>Click icon to add picture</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3/4/2025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86490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3/4/2025</a:t>
            </a:fld>
            <a:endParaRPr lang="en-US"/>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78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3/4/2025</a:t>
            </a:fld>
            <a:endParaRPr lang="en-US"/>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60824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B4EEDC6-36CA-4209-B482-2ED76AA0BF08}" type="datetime1">
              <a:rPr lang="en-US" smtClean="0"/>
              <a:t>3/4/2025</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23646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8DC79626-CE5A-4834-975C-E7305BA2E281}" type="datetime1">
              <a:rPr lang="en-US" smtClean="0"/>
              <a:t>3/4/2025</a:t>
            </a:fld>
            <a:endParaRPr lang="en-US"/>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63256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1815FB38-58F3-410A-8DA4-4B706967601F}" type="datetime1">
              <a:rPr lang="en-US" smtClean="0"/>
              <a:t>3/4/2025</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206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F519661-29C3-4FE0-9FC3-375A85A42C46}" type="datetime1">
              <a:rPr lang="en-US" smtClean="0"/>
              <a:t>3/4/2025</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34532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3/4/2025</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2281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bwMode="black"/>
        <p:txBody>
          <a:bodyPr/>
          <a:lstStyle/>
          <a:p>
            <a:fld id="{D7ED242C-24FB-43A0-BCB6-43756FC812F6}" type="datetime1">
              <a:rPr lang="en-US" smtClean="0"/>
              <a:t>3/4/2025</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6" cy="183379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3/4/2025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9061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a:t>Click icon to add table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3/4/2025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30512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3/4/2025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55601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3/4/2025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39915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3/4/2025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9037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3/4/2025</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17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bwMode="black"/>
        <p:txBody>
          <a:bodyPr/>
          <a:lstStyle/>
          <a:p>
            <a:fld id="{9A198C9B-0587-4A1E-9E03-E4C9FE222F08}" type="datetime1">
              <a:rPr lang="en-US" smtClean="0"/>
              <a:t>3/4/2025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3/4/2025</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69326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3/4/2025</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3/4/2025</a:t>
            </a:fld>
            <a:endParaRPr lang="en-US"/>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www.dli.mn.gov</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3/4/2025</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79537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3/4/2025</a:t>
            </a:fld>
            <a:endParaRPr lang="en-US"/>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a:t>www.dli.mn.gov</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930915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3/4/2025</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err="1"/>
              <a:t>Firstname</a:t>
            </a:r>
            <a:r>
              <a:rPr lang="en-US" sz="1800"/>
              <a:t> </a:t>
            </a:r>
            <a:r>
              <a:rPr lang="en-US" sz="1800" err="1"/>
              <a:t>Lastname</a:t>
            </a:r>
            <a:r>
              <a:rPr lang="en-US" sz="180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3/4/2025</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461870"/>
            <a:ext cx="3183297" cy="927174"/>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3/4/2025</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www.dli.mn.gov</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367741"/>
            <a:ext cx="3183297" cy="92717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3/4/2025</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2611554308"/>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4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sz="half" idx="1"/>
          </p:nvPr>
        </p:nvSpPr>
        <p:spPr bwMode="gray">
          <a:xfrm>
            <a:off x="1634067" y="1397797"/>
            <a:ext cx="3338689" cy="226617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bwMode="gray">
          <a:xfrm>
            <a:off x="6968067" y="1397797"/>
            <a:ext cx="3338689" cy="226617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
        <p:nvSpPr>
          <p:cNvPr id="2" name="Content Placeholder 3">
            <a:extLst>
              <a:ext uri="{FF2B5EF4-FFF2-40B4-BE49-F238E27FC236}">
                <a16:creationId xmlns:a16="http://schemas.microsoft.com/office/drawing/2014/main" id="{1C5CCADB-EA34-F045-768F-682CD0A026EB}"/>
              </a:ext>
            </a:extLst>
          </p:cNvPr>
          <p:cNvSpPr>
            <a:spLocks noGrp="1"/>
          </p:cNvSpPr>
          <p:nvPr>
            <p:ph sz="half" idx="10"/>
          </p:nvPr>
        </p:nvSpPr>
        <p:spPr bwMode="gray">
          <a:xfrm>
            <a:off x="1634067" y="3926280"/>
            <a:ext cx="3338689" cy="226617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DB8624D5-7DFD-38D1-237C-93CDE6006760}"/>
              </a:ext>
            </a:extLst>
          </p:cNvPr>
          <p:cNvSpPr>
            <a:spLocks noGrp="1"/>
          </p:cNvSpPr>
          <p:nvPr>
            <p:ph sz="half" idx="11"/>
          </p:nvPr>
        </p:nvSpPr>
        <p:spPr bwMode="gray">
          <a:xfrm>
            <a:off x="6968067" y="3926280"/>
            <a:ext cx="3338689" cy="226617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8517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3/4/2025</a:t>
            </a:fld>
            <a:endParaRPr lang="en-US"/>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941928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039594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3/4/2025</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p>
        </p:txBody>
      </p:sp>
    </p:spTree>
    <p:extLst>
      <p:ext uri="{BB962C8B-B14F-4D97-AF65-F5344CB8AC3E}">
        <p14:creationId xmlns:p14="http://schemas.microsoft.com/office/powerpoint/2010/main" val="10622475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824D5D47-1752-4D84-8BFB-C2F71A34C932}" type="datetime1">
              <a:rPr lang="en-US" smtClean="0"/>
              <a:t>3/4/2025</a:t>
            </a:fld>
            <a:endParaRPr lang="en-US"/>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t>3/4/2025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9A198C9B-0587-4A1E-9E03-E4C9FE222F08}" type="datetime1">
              <a:rPr lang="en-US" smtClean="0"/>
              <a:t>3/4/2025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5485A5BA-A5F9-4138-9E4B-FFD626F6437A}" type="datetime1">
              <a:rPr lang="en-US" smtClean="0"/>
              <a:t>3/4/2025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3/4/2025</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9" r:id="rId3"/>
    <p:sldLayoutId id="2147483795" r:id="rId4"/>
    <p:sldLayoutId id="2147483711" r:id="rId5"/>
    <p:sldLayoutId id="2147483712" r:id="rId6"/>
    <p:sldLayoutId id="2147483790" r:id="rId7"/>
    <p:sldLayoutId id="2147483789" r:id="rId8"/>
    <p:sldLayoutId id="2147483714" r:id="rId9"/>
    <p:sldLayoutId id="2147483820" r:id="rId10"/>
    <p:sldLayoutId id="2147483821" r:id="rId11"/>
    <p:sldLayoutId id="2147483822" r:id="rId12"/>
    <p:sldLayoutId id="2147483823" r:id="rId13"/>
    <p:sldLayoutId id="2147483738" r:id="rId14"/>
    <p:sldLayoutId id="2147483739" r:id="rId15"/>
    <p:sldLayoutId id="2147483780" r:id="rId16"/>
    <p:sldLayoutId id="2147483773" r:id="rId17"/>
    <p:sldLayoutId id="2147483800" r:id="rId18"/>
    <p:sldLayoutId id="2147483688" r:id="rId19"/>
    <p:sldLayoutId id="2147483801" r:id="rId20"/>
    <p:sldLayoutId id="2147483802" r:id="rId21"/>
    <p:sldLayoutId id="2147483803" r:id="rId22"/>
    <p:sldLayoutId id="2147483744" r:id="rId23"/>
    <p:sldLayoutId id="2147483793" r:id="rId24"/>
    <p:sldLayoutId id="2147483772" r:id="rId25"/>
    <p:sldLayoutId id="2147483767" r:id="rId26"/>
    <p:sldLayoutId id="2147483769" r:id="rId27"/>
    <p:sldLayoutId id="2147483771" r:id="rId28"/>
    <p:sldLayoutId id="2147483770" r:id="rId29"/>
    <p:sldLayoutId id="2147483732" r:id="rId30"/>
    <p:sldLayoutId id="2147483794" r:id="rId31"/>
    <p:sldLayoutId id="2147483733" r:id="rId32"/>
    <p:sldLayoutId id="2147483747" r:id="rId33"/>
    <p:sldLayoutId id="2147483818" r:id="rId34"/>
    <p:sldLayoutId id="2147483805" r:id="rId35"/>
    <p:sldLayoutId id="2147483806" r:id="rId36"/>
    <p:sldLayoutId id="2147483750" r:id="rId37"/>
    <p:sldLayoutId id="2147483765" r:id="rId38"/>
    <p:sldLayoutId id="2147483781" r:id="rId39"/>
    <p:sldLayoutId id="2147483809" r:id="rId40"/>
    <p:sldLayoutId id="2147483808" r:id="rId41"/>
    <p:sldLayoutId id="2147483807" r:id="rId42"/>
    <p:sldLayoutId id="2147483819" r:id="rId43"/>
    <p:sldLayoutId id="2147483754" r:id="rId44"/>
    <p:sldLayoutId id="2147483755" r:id="rId45"/>
    <p:sldLayoutId id="2147483759" r:id="rId46"/>
    <p:sldLayoutId id="2147483753" r:id="rId47"/>
    <p:sldLayoutId id="2147483763" r:id="rId48"/>
    <p:sldLayoutId id="2147483762" r:id="rId49"/>
    <p:sldLayoutId id="2147483797" r:id="rId50"/>
    <p:sldLayoutId id="2147483930" r:id="rId51"/>
    <p:sldLayoutId id="2147483931" r:id="rId52"/>
    <p:sldLayoutId id="2147483932" r:id="rId53"/>
    <p:sldLayoutId id="2147483933" r:id="rId54"/>
    <p:sldLayoutId id="2147483934" r:id="rId5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23B_88B39208.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mn.gov/deed/paidleav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deedmn.formstack.com/forms/paid_family_and_medical_leave" TargetMode="External"/><Relationship Id="rId5" Type="http://schemas.openxmlformats.org/officeDocument/2006/relationships/hyperlink" Target="https://mn.gov/deed/programs-services/paid-family/information/" TargetMode="External"/><Relationship Id="rId4" Type="http://schemas.openxmlformats.org/officeDocument/2006/relationships/hyperlink" Target="https://uimn.org/employe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microsoft.com/office/2018/10/relationships/comments" Target="../comments/modernComment_4BC_7228677C.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18/10/relationships/comments" Target="../comments/modernComment_502_B8CABA3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8F92-F19B-88AF-14AE-D73BF6BC781D}"/>
              </a:ext>
              <a:ext uri="{C183D7F6-B498-43B3-948B-1728B52AA6E4}">
                <adec:decorative xmlns:adec="http://schemas.microsoft.com/office/drawing/2017/decorative" val="0"/>
              </a:ext>
            </a:extLst>
          </p:cNvPr>
          <p:cNvSpPr>
            <a:spLocks noGrp="1"/>
          </p:cNvSpPr>
          <p:nvPr>
            <p:ph type="ctrTitle" idx="4294967295"/>
          </p:nvPr>
        </p:nvSpPr>
        <p:spPr>
          <a:xfrm>
            <a:off x="1253447" y="4188564"/>
            <a:ext cx="9719354" cy="1199223"/>
          </a:xfrm>
        </p:spPr>
        <p:txBody>
          <a:bodyPr>
            <a:normAutofit/>
          </a:bodyPr>
          <a:lstStyle/>
          <a:p>
            <a:pPr algn="ctr"/>
            <a:r>
              <a:rPr lang="en-US">
                <a:solidFill>
                  <a:schemeClr val="bg1"/>
                </a:solidFill>
              </a:rPr>
              <a:t>Minnesota Paid Leave</a:t>
            </a:r>
            <a:endParaRPr lang="en-US">
              <a:solidFill>
                <a:schemeClr val="bg1"/>
              </a:solidFill>
              <a:ea typeface="Calibri"/>
              <a:cs typeface="Calibri"/>
            </a:endParaRPr>
          </a:p>
        </p:txBody>
      </p:sp>
      <p:pic>
        <p:nvPicPr>
          <p:cNvPr id="15" name="Picture 14" descr="A picture of two fathers playing with their infant child">
            <a:extLst>
              <a:ext uri="{FF2B5EF4-FFF2-40B4-BE49-F238E27FC236}">
                <a16:creationId xmlns:a16="http://schemas.microsoft.com/office/drawing/2014/main" id="{2DF46009-CD13-CC66-51E9-0BFAAC2FA7E5}"/>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194" r="9864" b="31389"/>
          <a:stretch/>
        </p:blipFill>
        <p:spPr>
          <a:xfrm>
            <a:off x="1" y="1995313"/>
            <a:ext cx="2901864" cy="2193251"/>
          </a:xfrm>
          <a:prstGeom prst="rect">
            <a:avLst/>
          </a:prstGeom>
        </p:spPr>
      </p:pic>
      <p:pic>
        <p:nvPicPr>
          <p:cNvPr id="11" name="Picture 10" descr="Picture of a man kissing uniformed woman with infant">
            <a:extLst>
              <a:ext uri="{FF2B5EF4-FFF2-40B4-BE49-F238E27FC236}">
                <a16:creationId xmlns:a16="http://schemas.microsoft.com/office/drawing/2014/main" id="{C12888B1-DF90-A7C8-4498-1B868CBFF5F3}"/>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20" r="8794"/>
          <a:stretch/>
        </p:blipFill>
        <p:spPr>
          <a:xfrm>
            <a:off x="2901865" y="1985690"/>
            <a:ext cx="2705773" cy="2202874"/>
          </a:xfrm>
          <a:prstGeom prst="rect">
            <a:avLst/>
          </a:prstGeom>
        </p:spPr>
      </p:pic>
      <p:pic>
        <p:nvPicPr>
          <p:cNvPr id="13" name="Picture 12" descr="A picture of a woman tending to an elderly man sitting in a chair.">
            <a:extLst>
              <a:ext uri="{FF2B5EF4-FFF2-40B4-BE49-F238E27FC236}">
                <a16:creationId xmlns:a16="http://schemas.microsoft.com/office/drawing/2014/main" id="{38500797-A5BF-639A-ABE3-EA22962AD06B}"/>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7638" y="1989660"/>
            <a:ext cx="3328082" cy="2218921"/>
          </a:xfrm>
          <a:prstGeom prst="rect">
            <a:avLst/>
          </a:prstGeom>
        </p:spPr>
      </p:pic>
      <p:pic>
        <p:nvPicPr>
          <p:cNvPr id="23" name="Picture 22" descr="Picture of a doctor in a clinic, explaining report on a tablet to family">
            <a:extLst>
              <a:ext uri="{FF2B5EF4-FFF2-40B4-BE49-F238E27FC236}">
                <a16:creationId xmlns:a16="http://schemas.microsoft.com/office/drawing/2014/main" id="{C3B84F69-5FCF-CDA6-7B69-ED9C65028AB1}"/>
              </a:ext>
              <a:ext uri="{C183D7F6-B498-43B3-948B-1728B52AA6E4}">
                <adec:decorative xmlns:adec="http://schemas.microsoft.com/office/drawing/2017/decorative" val="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98"/>
          <a:stretch/>
        </p:blipFill>
        <p:spPr>
          <a:xfrm>
            <a:off x="8899818" y="1977212"/>
            <a:ext cx="3292181" cy="2209669"/>
          </a:xfrm>
          <a:prstGeom prst="rect">
            <a:avLst/>
          </a:prstGeom>
        </p:spPr>
      </p:pic>
      <p:sp>
        <p:nvSpPr>
          <p:cNvPr id="5" name="Text Placeholder 4">
            <a:extLst>
              <a:ext uri="{FF2B5EF4-FFF2-40B4-BE49-F238E27FC236}">
                <a16:creationId xmlns:a16="http://schemas.microsoft.com/office/drawing/2014/main" id="{A292F423-BCDF-5BB9-8C0F-76F9D53B5CB9}"/>
              </a:ext>
              <a:ext uri="{C183D7F6-B498-43B3-948B-1728B52AA6E4}">
                <adec:decorative xmlns:adec="http://schemas.microsoft.com/office/drawing/2017/decorative" val="0"/>
              </a:ext>
            </a:extLst>
          </p:cNvPr>
          <p:cNvSpPr>
            <a:spLocks noGrp="1"/>
          </p:cNvSpPr>
          <p:nvPr>
            <p:ph type="body" sz="quarter" idx="18"/>
          </p:nvPr>
        </p:nvSpPr>
        <p:spPr/>
        <p:txBody>
          <a:bodyPr vert="horz" lIns="91440" tIns="45720" rIns="91440" bIns="45720" rtlCol="0" anchor="t">
            <a:noAutofit/>
          </a:bodyPr>
          <a:lstStyle/>
          <a:p>
            <a:pPr>
              <a:spcBef>
                <a:spcPts val="0"/>
              </a:spcBef>
              <a:spcAft>
                <a:spcPts val="0"/>
              </a:spcAft>
            </a:pPr>
            <a:r>
              <a:rPr lang="en-US">
                <a:ea typeface="Calibri"/>
                <a:cs typeface="Calibri"/>
              </a:rPr>
              <a:t>February 12, 2025</a:t>
            </a:r>
            <a:endParaRPr lang="en-US"/>
          </a:p>
        </p:txBody>
      </p:sp>
    </p:spTree>
    <p:extLst>
      <p:ext uri="{BB962C8B-B14F-4D97-AF65-F5344CB8AC3E}">
        <p14:creationId xmlns:p14="http://schemas.microsoft.com/office/powerpoint/2010/main" val="330429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2DA2-A4F0-6989-B2DD-7DB6DB33D641}"/>
              </a:ext>
            </a:extLst>
          </p:cNvPr>
          <p:cNvSpPr>
            <a:spLocks noGrp="1"/>
          </p:cNvSpPr>
          <p:nvPr>
            <p:ph type="title"/>
          </p:nvPr>
        </p:nvSpPr>
        <p:spPr/>
        <p:txBody>
          <a:bodyPr/>
          <a:lstStyle/>
          <a:p>
            <a:r>
              <a:rPr lang="en-US"/>
              <a:t>Building Paid Leave</a:t>
            </a:r>
          </a:p>
        </p:txBody>
      </p:sp>
      <p:sp>
        <p:nvSpPr>
          <p:cNvPr id="5" name="Content Placeholder 4">
            <a:extLst>
              <a:ext uri="{FF2B5EF4-FFF2-40B4-BE49-F238E27FC236}">
                <a16:creationId xmlns:a16="http://schemas.microsoft.com/office/drawing/2014/main" id="{089B0071-09B3-0F45-1A4A-6ECE9340D140}"/>
              </a:ext>
            </a:extLst>
          </p:cNvPr>
          <p:cNvSpPr>
            <a:spLocks noGrp="1"/>
          </p:cNvSpPr>
          <p:nvPr>
            <p:ph sz="half" idx="2"/>
          </p:nvPr>
        </p:nvSpPr>
        <p:spPr/>
        <p:txBody>
          <a:bodyPr/>
          <a:lstStyle/>
          <a:p>
            <a:pPr marL="0" indent="0">
              <a:buNone/>
            </a:pPr>
            <a:r>
              <a:rPr lang="en-US"/>
              <a:t>US map highlighting states with paid leave programs (Washington, Oregon, California, Colorado, Maine, Massachusetts, Rhode Island, Connecticut, New York, New Jersey, Delaware, Maryland, and the District of Columbia). Minnesota is highlighted in a darker color than the rest of the states.</a:t>
            </a:r>
          </a:p>
        </p:txBody>
      </p:sp>
      <p:sp>
        <p:nvSpPr>
          <p:cNvPr id="7" name="Rectangle 6">
            <a:extLst>
              <a:ext uri="{FF2B5EF4-FFF2-40B4-BE49-F238E27FC236}">
                <a16:creationId xmlns:a16="http://schemas.microsoft.com/office/drawing/2014/main" id="{15DFF6EF-9C17-F525-E315-9A52FF50717B}"/>
              </a:ext>
              <a:ext uri="{C183D7F6-B498-43B3-948B-1728B52AA6E4}">
                <adec:decorative xmlns:adec="http://schemas.microsoft.com/office/drawing/2017/decorative" val="1"/>
              </a:ext>
            </a:extLst>
          </p:cNvPr>
          <p:cNvSpPr/>
          <p:nvPr/>
        </p:nvSpPr>
        <p:spPr>
          <a:xfrm>
            <a:off x="5847907" y="1495017"/>
            <a:ext cx="5996763" cy="4861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918535C-FBEC-B06A-58D0-179B52ABC8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84212" y="2870790"/>
            <a:ext cx="4960457" cy="3120433"/>
          </a:xfrm>
          <a:prstGeom prst="rect">
            <a:avLst/>
          </a:prstGeom>
        </p:spPr>
      </p:pic>
      <p:sp>
        <p:nvSpPr>
          <p:cNvPr id="9" name="TextBox 8">
            <a:extLst>
              <a:ext uri="{FF2B5EF4-FFF2-40B4-BE49-F238E27FC236}">
                <a16:creationId xmlns:a16="http://schemas.microsoft.com/office/drawing/2014/main" id="{AD13D29D-8500-1005-03E0-FFF01FAF56D0}"/>
              </a:ext>
            </a:extLst>
          </p:cNvPr>
          <p:cNvSpPr txBox="1"/>
          <p:nvPr/>
        </p:nvSpPr>
        <p:spPr>
          <a:xfrm>
            <a:off x="215900" y="1445213"/>
            <a:ext cx="11777626" cy="769441"/>
          </a:xfrm>
          <a:prstGeom prst="rect">
            <a:avLst/>
          </a:prstGeom>
          <a:noFill/>
        </p:spPr>
        <p:txBody>
          <a:bodyPr wrap="square">
            <a:spAutoFit/>
          </a:bodyPr>
          <a:lstStyle/>
          <a:p>
            <a:pPr marL="0" indent="0">
              <a:buNone/>
            </a:pPr>
            <a:r>
              <a:rPr lang="en-US" sz="2200">
                <a:solidFill>
                  <a:schemeClr val="tx1"/>
                </a:solidFill>
              </a:rPr>
              <a:t>Minnesota will be the 13</a:t>
            </a:r>
            <a:r>
              <a:rPr lang="en-US" sz="2200" baseline="30000">
                <a:solidFill>
                  <a:schemeClr val="tx1"/>
                </a:solidFill>
              </a:rPr>
              <a:t>th</a:t>
            </a:r>
            <a:r>
              <a:rPr lang="en-US" sz="2200">
                <a:solidFill>
                  <a:schemeClr val="tx1"/>
                </a:solidFill>
              </a:rPr>
              <a:t> state to implement Paid Leave, and we will leverage other states' experiences to build an intuitive, accessible program that works.</a:t>
            </a:r>
          </a:p>
        </p:txBody>
      </p:sp>
      <p:sp>
        <p:nvSpPr>
          <p:cNvPr id="4" name="Content Placeholder 3">
            <a:extLst>
              <a:ext uri="{FF2B5EF4-FFF2-40B4-BE49-F238E27FC236}">
                <a16:creationId xmlns:a16="http://schemas.microsoft.com/office/drawing/2014/main" id="{48D82847-44CC-6048-33FF-DEE5F7D5A389}"/>
              </a:ext>
            </a:extLst>
          </p:cNvPr>
          <p:cNvSpPr>
            <a:spLocks noGrp="1"/>
          </p:cNvSpPr>
          <p:nvPr>
            <p:ph sz="half" idx="1"/>
          </p:nvPr>
        </p:nvSpPr>
        <p:spPr>
          <a:xfrm>
            <a:off x="215900" y="2264458"/>
            <a:ext cx="6376286" cy="4091891"/>
          </a:xfrm>
        </p:spPr>
        <p:txBody>
          <a:bodyPr>
            <a:noAutofit/>
          </a:bodyPr>
          <a:lstStyle/>
          <a:p>
            <a:pPr marL="0" indent="0">
              <a:buNone/>
            </a:pPr>
            <a:r>
              <a:rPr lang="en-US" sz="2200">
                <a:solidFill>
                  <a:schemeClr val="tx1"/>
                </a:solidFill>
                <a:cs typeface="Calibri"/>
              </a:rPr>
              <a:t>Based on lessons learned we:</a:t>
            </a:r>
            <a:endParaRPr lang="en-US" sz="2200">
              <a:solidFill>
                <a:schemeClr val="tx1"/>
              </a:solidFill>
              <a:ea typeface="Calibri"/>
              <a:cs typeface="Calibri"/>
            </a:endParaRPr>
          </a:p>
          <a:p>
            <a:r>
              <a:rPr lang="en-US" sz="2000">
                <a:solidFill>
                  <a:schemeClr val="tx1"/>
                </a:solidFill>
                <a:cs typeface="Calibri"/>
              </a:rPr>
              <a:t>Launched wage detail in a system employers already know and trust;</a:t>
            </a:r>
            <a:endParaRPr lang="en-US" sz="2000">
              <a:solidFill>
                <a:schemeClr val="tx1"/>
              </a:solidFill>
              <a:ea typeface="Calibri"/>
              <a:cs typeface="Calibri"/>
            </a:endParaRPr>
          </a:p>
          <a:p>
            <a:r>
              <a:rPr lang="en-US" sz="2000">
                <a:solidFill>
                  <a:schemeClr val="tx1"/>
                </a:solidFill>
                <a:cs typeface="Calibri"/>
              </a:rPr>
              <a:t>Drafted rules to support implementation of the statute, building on best practices from other states;</a:t>
            </a:r>
            <a:endParaRPr lang="en-US" sz="2000">
              <a:solidFill>
                <a:schemeClr val="tx1"/>
              </a:solidFill>
              <a:ea typeface="Calibri"/>
              <a:cs typeface="Calibri"/>
            </a:endParaRPr>
          </a:p>
          <a:p>
            <a:r>
              <a:rPr lang="en-US" sz="2000">
                <a:solidFill>
                  <a:schemeClr val="tx1"/>
                </a:solidFill>
                <a:cs typeface="Calibri"/>
              </a:rPr>
              <a:t>Collaborated with the Department of Commerce to create a viable market for equivalent plans;</a:t>
            </a:r>
            <a:endParaRPr lang="en-US" sz="2000">
              <a:solidFill>
                <a:schemeClr val="tx1"/>
              </a:solidFill>
              <a:ea typeface="Calibri"/>
              <a:cs typeface="Calibri"/>
            </a:endParaRPr>
          </a:p>
          <a:p>
            <a:r>
              <a:rPr lang="en-US" sz="2000">
                <a:solidFill>
                  <a:schemeClr val="tx1"/>
                </a:solidFill>
                <a:cs typeface="Calibri"/>
              </a:rPr>
              <a:t>Built off how people use </a:t>
            </a:r>
            <a:r>
              <a:rPr lang="en-US" sz="2000">
                <a:cs typeface="Calibri"/>
              </a:rPr>
              <a:t>paid leave elsewhere </a:t>
            </a:r>
            <a:r>
              <a:rPr lang="en-US" sz="2000">
                <a:solidFill>
                  <a:schemeClr val="tx1"/>
                </a:solidFill>
                <a:cs typeface="Calibri"/>
              </a:rPr>
              <a:t>to simplify engagement with the division. </a:t>
            </a:r>
            <a:endParaRPr lang="en-US" sz="2000">
              <a:solidFill>
                <a:schemeClr val="tx1"/>
              </a:solidFill>
              <a:ea typeface="Calibri"/>
              <a:cs typeface="Calibri"/>
            </a:endParaRPr>
          </a:p>
        </p:txBody>
      </p:sp>
    </p:spTree>
    <p:extLst>
      <p:ext uri="{BB962C8B-B14F-4D97-AF65-F5344CB8AC3E}">
        <p14:creationId xmlns:p14="http://schemas.microsoft.com/office/powerpoint/2010/main" val="3661925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CC56-DD69-8CAC-9034-4516A21B00D2}"/>
              </a:ext>
            </a:extLst>
          </p:cNvPr>
          <p:cNvSpPr>
            <a:spLocks noGrp="1"/>
          </p:cNvSpPr>
          <p:nvPr>
            <p:ph type="title"/>
          </p:nvPr>
        </p:nvSpPr>
        <p:spPr/>
        <p:txBody>
          <a:bodyPr/>
          <a:lstStyle/>
          <a:p>
            <a:r>
              <a:rPr lang="en-US"/>
              <a:t>State Partners for Paid Leave</a:t>
            </a:r>
          </a:p>
        </p:txBody>
      </p:sp>
      <p:sp>
        <p:nvSpPr>
          <p:cNvPr id="7" name="Content Placeholder 2">
            <a:extLst>
              <a:ext uri="{FF2B5EF4-FFF2-40B4-BE49-F238E27FC236}">
                <a16:creationId xmlns:a16="http://schemas.microsoft.com/office/drawing/2014/main" id="{4741DEEA-138C-7123-0E81-EAC142EC9CE1}"/>
              </a:ext>
            </a:extLst>
          </p:cNvPr>
          <p:cNvSpPr>
            <a:spLocks noGrp="1"/>
          </p:cNvSpPr>
          <p:nvPr>
            <p:ph idx="1"/>
          </p:nvPr>
        </p:nvSpPr>
        <p:spPr>
          <a:xfrm>
            <a:off x="455255" y="1407493"/>
            <a:ext cx="11118592" cy="5291970"/>
          </a:xfrm>
        </p:spPr>
        <p:txBody>
          <a:bodyPr vert="horz" lIns="91440" tIns="45720" rIns="91440" bIns="45720" rtlCol="0" anchor="t">
            <a:noAutofit/>
          </a:bodyPr>
          <a:lstStyle/>
          <a:p>
            <a:r>
              <a:rPr lang="en-US" sz="2400">
                <a:solidFill>
                  <a:schemeClr val="tx1"/>
                </a:solidFill>
              </a:rPr>
              <a:t>Minnesota Paid Leave: </a:t>
            </a:r>
            <a:r>
              <a:rPr lang="en-US" sz="2400"/>
              <a:t>A new division at the Department of Employment and Economic Development (DEED) responsible for overall program build-out and benefits payments</a:t>
            </a:r>
          </a:p>
          <a:p>
            <a:r>
              <a:rPr lang="en-US" sz="2400"/>
              <a:t>Minnesota Department of Labor and Industry: Responsible for Paid Leave job protection</a:t>
            </a:r>
          </a:p>
          <a:p>
            <a:r>
              <a:rPr lang="en-US" sz="2400"/>
              <a:t>Minnesota Commerce Department: Responsible for approving private insurance plans to meet Paid Leave requirements</a:t>
            </a:r>
          </a:p>
          <a:p>
            <a:r>
              <a:rPr lang="en-US" sz="2400"/>
              <a:t> Minnesota Unemployment Insurance: Responsible for UI Online system for employer wage reports and premium payment</a:t>
            </a:r>
          </a:p>
        </p:txBody>
      </p:sp>
      <p:sp>
        <p:nvSpPr>
          <p:cNvPr id="21" name="Rectangle 20">
            <a:extLst>
              <a:ext uri="{FF2B5EF4-FFF2-40B4-BE49-F238E27FC236}">
                <a16:creationId xmlns:a16="http://schemas.microsoft.com/office/drawing/2014/main" id="{E777C1AB-E0F9-A938-EE0D-3D18E7E67E3A}"/>
              </a:ext>
              <a:ext uri="{C183D7F6-B498-43B3-948B-1728B52AA6E4}">
                <adec:decorative xmlns:adec="http://schemas.microsoft.com/office/drawing/2017/decorative" val="1"/>
              </a:ext>
            </a:extLst>
          </p:cNvPr>
          <p:cNvSpPr/>
          <p:nvPr/>
        </p:nvSpPr>
        <p:spPr>
          <a:xfrm>
            <a:off x="342900" y="1407493"/>
            <a:ext cx="11684000" cy="51965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0" name="Group 19">
            <a:extLst>
              <a:ext uri="{FF2B5EF4-FFF2-40B4-BE49-F238E27FC236}">
                <a16:creationId xmlns:a16="http://schemas.microsoft.com/office/drawing/2014/main" id="{AA40233C-BE67-6B57-75F5-202D615DD50B}"/>
              </a:ext>
              <a:ext uri="{C183D7F6-B498-43B3-948B-1728B52AA6E4}">
                <adec:decorative xmlns:adec="http://schemas.microsoft.com/office/drawing/2017/decorative" val="1"/>
              </a:ext>
            </a:extLst>
          </p:cNvPr>
          <p:cNvGrpSpPr>
            <a:grpSpLocks noGrp="1" noUngrp="1" noRot="1" noMove="1" noResize="1"/>
          </p:cNvGrpSpPr>
          <p:nvPr/>
        </p:nvGrpSpPr>
        <p:grpSpPr>
          <a:xfrm>
            <a:off x="664383" y="1670055"/>
            <a:ext cx="11072362" cy="4687974"/>
            <a:chOff x="664383" y="1670055"/>
            <a:chExt cx="11072362" cy="4687974"/>
          </a:xfrm>
        </p:grpSpPr>
        <p:sp>
          <p:nvSpPr>
            <p:cNvPr id="12" name="Content Placeholder 2">
              <a:extLst>
                <a:ext uri="{FF2B5EF4-FFF2-40B4-BE49-F238E27FC236}">
                  <a16:creationId xmlns:a16="http://schemas.microsoft.com/office/drawing/2014/main" id="{56482C0E-9494-F7B8-A236-9731901A9820}"/>
                </a:ext>
              </a:extLst>
            </p:cNvPr>
            <p:cNvSpPr txBox="1">
              <a:spLocks noGrp="1" noRot="1" noMove="1" noResize="1" noEditPoints="1" noAdjustHandles="1" noChangeArrowheads="1" noChangeShapeType="1"/>
            </p:cNvSpPr>
            <p:nvPr/>
          </p:nvSpPr>
          <p:spPr bwMode="black">
            <a:xfrm>
              <a:off x="8107673" y="5361723"/>
              <a:ext cx="3629072" cy="99630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t>Responsible for UI Online system for employer wage reports and premium payment</a:t>
              </a:r>
            </a:p>
          </p:txBody>
        </p:sp>
        <p:pic>
          <p:nvPicPr>
            <p:cNvPr id="1026" name="Picture 2" descr="Minnesota Paid Leave logo">
              <a:extLst>
                <a:ext uri="{FF2B5EF4-FFF2-40B4-BE49-F238E27FC236}">
                  <a16:creationId xmlns:a16="http://schemas.microsoft.com/office/drawing/2014/main" id="{B093535F-E7AF-441D-BDBA-DD19CF31B94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49998" y="1670055"/>
              <a:ext cx="4029075"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A line shows the connection between Minnesota Paid Leave and the Minnesota Department of Labor.">
              <a:extLst>
                <a:ext uri="{FF2B5EF4-FFF2-40B4-BE49-F238E27FC236}">
                  <a16:creationId xmlns:a16="http://schemas.microsoft.com/office/drawing/2014/main" id="{FD9563C4-A9E9-7C93-66D0-B290D1552E29}"/>
                </a:ext>
              </a:extLst>
            </p:cNvPr>
            <p:cNvCxnSpPr>
              <a:cxnSpLocks noGrp="1" noRot="1" noMove="1" noResize="1" noEditPoints="1" noAdjustHandles="1" noChangeArrowheads="1" noChangeShapeType="1"/>
            </p:cNvCxnSpPr>
            <p:nvPr/>
          </p:nvCxnSpPr>
          <p:spPr>
            <a:xfrm flipV="1">
              <a:off x="2210782" y="3857354"/>
              <a:ext cx="1892699" cy="694115"/>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30" name="Picture 6" descr="Minnesota Department of Labor and Industry logo">
              <a:extLst>
                <a:ext uri="{FF2B5EF4-FFF2-40B4-BE49-F238E27FC236}">
                  <a16:creationId xmlns:a16="http://schemas.microsoft.com/office/drawing/2014/main" id="{9FD7A4AD-920E-787B-5DEA-2D6F852DB87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9934" t="36814" r="8174" b="34686"/>
            <a:stretch/>
          </p:blipFill>
          <p:spPr bwMode="auto">
            <a:xfrm>
              <a:off x="664383" y="4923109"/>
              <a:ext cx="2776870" cy="38277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50FB427C-B8D4-2C06-9F93-6BFE98019054}"/>
                </a:ext>
              </a:extLst>
            </p:cNvPr>
            <p:cNvSpPr txBox="1">
              <a:spLocks noGrp="1" noRot="1" noMove="1" noResize="1" noEditPoints="1" noAdjustHandles="1" noChangeArrowheads="1" noChangeShapeType="1"/>
            </p:cNvSpPr>
            <p:nvPr/>
          </p:nvSpPr>
          <p:spPr bwMode="black">
            <a:xfrm>
              <a:off x="895900" y="5361723"/>
              <a:ext cx="2854098" cy="99630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Responsible for Paid Leave job protection</a:t>
              </a:r>
            </a:p>
          </p:txBody>
        </p:sp>
        <p:cxnSp>
          <p:nvCxnSpPr>
            <p:cNvPr id="15" name="Straight Connector 14">
              <a:extLst>
                <a:ext uri="{FF2B5EF4-FFF2-40B4-BE49-F238E27FC236}">
                  <a16:creationId xmlns:a16="http://schemas.microsoft.com/office/drawing/2014/main" id="{F30448EF-14EF-842E-6243-FC39E0B3873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V="1">
              <a:off x="5966694" y="4053478"/>
              <a:ext cx="0" cy="67873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32" name="Picture 8" descr="MN Commerce Department logo">
              <a:extLst>
                <a:ext uri="{FF2B5EF4-FFF2-40B4-BE49-F238E27FC236}">
                  <a16:creationId xmlns:a16="http://schemas.microsoft.com/office/drawing/2014/main" id="{1FE4F441-5BE9-8814-EF7F-422BB085CC9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20679" y="4920217"/>
              <a:ext cx="1745734" cy="28368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91F654EF-8D97-0118-39F0-7AFF6EF6D70F}"/>
                </a:ext>
              </a:extLst>
            </p:cNvPr>
            <p:cNvSpPr txBox="1">
              <a:spLocks noGrp="1" noRot="1" noMove="1" noResize="1" noEditPoints="1" noAdjustHandles="1" noChangeArrowheads="1" noChangeShapeType="1"/>
            </p:cNvSpPr>
            <p:nvPr/>
          </p:nvSpPr>
          <p:spPr bwMode="black">
            <a:xfrm>
              <a:off x="3940602" y="5361723"/>
              <a:ext cx="3976466" cy="99630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t>Responsible for approving private insurance plans to meet Paid Leave requirements</a:t>
              </a:r>
            </a:p>
          </p:txBody>
        </p:sp>
        <p:cxnSp>
          <p:nvCxnSpPr>
            <p:cNvPr id="17" name="Straight Connector 16" descr="A line shows a connection between Minnesota Paid Leave and the Minnesota Unemployment Insurance Department.">
              <a:extLst>
                <a:ext uri="{FF2B5EF4-FFF2-40B4-BE49-F238E27FC236}">
                  <a16:creationId xmlns:a16="http://schemas.microsoft.com/office/drawing/2014/main" id="{AD58F814-2808-D979-DB6B-2A2F59BD36F2}"/>
                </a:ext>
              </a:extLst>
            </p:cNvPr>
            <p:cNvCxnSpPr>
              <a:cxnSpLocks noGrp="1" noRot="1" noMove="1" noResize="1" noEditPoints="1" noAdjustHandles="1" noChangeArrowheads="1" noChangeShapeType="1"/>
            </p:cNvCxnSpPr>
            <p:nvPr/>
          </p:nvCxnSpPr>
          <p:spPr>
            <a:xfrm flipH="1" flipV="1">
              <a:off x="8107673" y="3854741"/>
              <a:ext cx="1988233" cy="68540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34" name="Picture 10" descr="Unemployment Insurance Minnesota logo">
              <a:extLst>
                <a:ext uri="{FF2B5EF4-FFF2-40B4-BE49-F238E27FC236}">
                  <a16:creationId xmlns:a16="http://schemas.microsoft.com/office/drawing/2014/main" id="{2842EC10-60F0-E083-4D21-260FF4A1FFD8}"/>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730933" y="4794358"/>
              <a:ext cx="2542350" cy="51152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7250B1B-1F6F-F73A-8D7A-E39A4511D960}"/>
                </a:ext>
              </a:extLst>
            </p:cNvPr>
            <p:cNvSpPr txBox="1">
              <a:spLocks noGrp="1" noRot="1" noMove="1" noResize="1" noEditPoints="1" noAdjustHandles="1" noChangeArrowheads="1" noChangeShapeType="1"/>
            </p:cNvSpPr>
            <p:nvPr/>
          </p:nvSpPr>
          <p:spPr>
            <a:xfrm>
              <a:off x="3299871" y="2673449"/>
              <a:ext cx="5996763" cy="1015663"/>
            </a:xfrm>
            <a:prstGeom prst="rect">
              <a:avLst/>
            </a:prstGeom>
            <a:noFill/>
          </p:spPr>
          <p:txBody>
            <a:bodyPr wrap="square" rtlCol="0">
              <a:spAutoFit/>
            </a:bodyPr>
            <a:lstStyle/>
            <a:p>
              <a:pPr algn="ctr"/>
              <a:r>
                <a:rPr lang="en-US" sz="2000"/>
                <a:t>A new division at the Department of Employment and Economic Development (DEED) responsible for overall program build-out and benefits payments</a:t>
              </a:r>
            </a:p>
          </p:txBody>
        </p:sp>
      </p:grpSp>
      <p:sp>
        <p:nvSpPr>
          <p:cNvPr id="4" name="Footer Placeholder 4">
            <a:extLst>
              <a:ext uri="{FF2B5EF4-FFF2-40B4-BE49-F238E27FC236}">
                <a16:creationId xmlns:a16="http://schemas.microsoft.com/office/drawing/2014/main" id="{19C0A618-8D1B-19D0-1A02-20F9D9A5E581}"/>
              </a:ext>
            </a:extLst>
          </p:cNvPr>
          <p:cNvSpPr>
            <a:spLocks noGrp="1"/>
          </p:cNvSpPr>
          <p:nvPr>
            <p:ph type="ftr" sz="quarter" idx="3"/>
          </p:nvPr>
        </p:nvSpPr>
        <p:spPr>
          <a:xfrm>
            <a:off x="3302177" y="6356349"/>
            <a:ext cx="5587647" cy="365125"/>
          </a:xfrm>
        </p:spPr>
        <p:txBody>
          <a:bodyPr/>
          <a:lstStyle/>
          <a:p>
            <a:r>
              <a:rPr lang="en-US"/>
              <a:t>paidleave.mn.gov</a:t>
            </a:r>
          </a:p>
        </p:txBody>
      </p:sp>
    </p:spTree>
    <p:extLst>
      <p:ext uri="{BB962C8B-B14F-4D97-AF65-F5344CB8AC3E}">
        <p14:creationId xmlns:p14="http://schemas.microsoft.com/office/powerpoint/2010/main" val="69035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859D-2317-49A3-D17F-40B041E8C19E}"/>
              </a:ext>
            </a:extLst>
          </p:cNvPr>
          <p:cNvSpPr>
            <a:spLocks noGrp="1"/>
          </p:cNvSpPr>
          <p:nvPr>
            <p:ph type="title"/>
          </p:nvPr>
        </p:nvSpPr>
        <p:spPr/>
        <p:txBody>
          <a:bodyPr/>
          <a:lstStyle/>
          <a:p>
            <a:r>
              <a:rPr lang="en-US"/>
              <a:t>Community Partners for Paid Leave</a:t>
            </a:r>
          </a:p>
        </p:txBody>
      </p:sp>
      <p:sp>
        <p:nvSpPr>
          <p:cNvPr id="7" name="Content Placeholder 2">
            <a:extLst>
              <a:ext uri="{FF2B5EF4-FFF2-40B4-BE49-F238E27FC236}">
                <a16:creationId xmlns:a16="http://schemas.microsoft.com/office/drawing/2014/main" id="{6038F753-09AF-BCCB-EE18-A227036A9A81}"/>
              </a:ext>
            </a:extLst>
          </p:cNvPr>
          <p:cNvSpPr>
            <a:spLocks noGrp="1" noRot="1" noMove="1" noResize="1" noEditPoints="1" noAdjustHandles="1" noChangeArrowheads="1" noChangeShapeType="1"/>
          </p:cNvSpPr>
          <p:nvPr>
            <p:ph sz="half" idx="1"/>
          </p:nvPr>
        </p:nvSpPr>
        <p:spPr/>
        <p:txBody>
          <a:bodyPr vert="horz" lIns="91440" tIns="45720" rIns="91440" bIns="45720" rtlCol="0" anchor="t">
            <a:normAutofit/>
          </a:bodyPr>
          <a:lstStyle/>
          <a:p>
            <a:pPr marL="0" indent="0">
              <a:buNone/>
            </a:pPr>
            <a:r>
              <a:rPr lang="en-US" sz="2200"/>
              <a:t>Paid Leave engages with a variety of stakeholders including but not limited to small employers, larger employers, HR professionals, health providers, equity groups, domestic violence and sexual assault advocates, the hospitality and insurance industries and third-party administrators.</a:t>
            </a:r>
          </a:p>
        </p:txBody>
      </p:sp>
      <p:sp>
        <p:nvSpPr>
          <p:cNvPr id="9" name="Content Placeholder 8">
            <a:extLst>
              <a:ext uri="{FF2B5EF4-FFF2-40B4-BE49-F238E27FC236}">
                <a16:creationId xmlns:a16="http://schemas.microsoft.com/office/drawing/2014/main" id="{33F3F9ED-95CC-0B31-E140-F3B20381824B}"/>
              </a:ext>
            </a:extLst>
          </p:cNvPr>
          <p:cNvSpPr>
            <a:spLocks noGrp="1"/>
          </p:cNvSpPr>
          <p:nvPr>
            <p:ph sz="half" idx="2"/>
          </p:nvPr>
        </p:nvSpPr>
        <p:spPr/>
        <p:txBody>
          <a:bodyPr>
            <a:normAutofit fontScale="85000" lnSpcReduction="10000"/>
          </a:bodyPr>
          <a:lstStyle/>
          <a:p>
            <a:r>
              <a:rPr lang="en-US" sz="2800"/>
              <a:t>Input from businesses, organizations, and individuals helps to make Paid Leave work better for all Minnesotans. </a:t>
            </a:r>
          </a:p>
          <a:p>
            <a:r>
              <a:rPr lang="en-US" sz="2800"/>
              <a:t>In the past year, Minnesota Paid Leave has held more than 150 engagement sessions with a variety of stakeholders to answer questions and gather input on the program.</a:t>
            </a:r>
          </a:p>
          <a:p>
            <a:r>
              <a:rPr lang="en-US" sz="2800"/>
              <a:t>In addition to ongoing public meetings like this one, the division has gathered public input through rulemaking.</a:t>
            </a:r>
          </a:p>
        </p:txBody>
      </p:sp>
      <p:sp>
        <p:nvSpPr>
          <p:cNvPr id="25" name="Rectangle 24">
            <a:extLst>
              <a:ext uri="{FF2B5EF4-FFF2-40B4-BE49-F238E27FC236}">
                <a16:creationId xmlns:a16="http://schemas.microsoft.com/office/drawing/2014/main" id="{33171713-F728-D200-8CB7-8DDDA326098C}"/>
              </a:ext>
              <a:ext uri="{C183D7F6-B498-43B3-948B-1728B52AA6E4}">
                <adec:decorative xmlns:adec="http://schemas.microsoft.com/office/drawing/2017/decorative" val="1"/>
              </a:ext>
            </a:extLst>
          </p:cNvPr>
          <p:cNvSpPr/>
          <p:nvPr/>
        </p:nvSpPr>
        <p:spPr>
          <a:xfrm>
            <a:off x="702667" y="1498600"/>
            <a:ext cx="5063133" cy="29809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D9DAF88-0DE1-2EC6-15FD-343F8683C071}"/>
              </a:ext>
              <a:ext uri="{C183D7F6-B498-43B3-948B-1728B52AA6E4}">
                <adec:decorative xmlns:adec="http://schemas.microsoft.com/office/drawing/2017/decorative" val="1"/>
              </a:ext>
            </a:extLst>
          </p:cNvPr>
          <p:cNvGrpSpPr/>
          <p:nvPr/>
        </p:nvGrpSpPr>
        <p:grpSpPr>
          <a:xfrm>
            <a:off x="1024299" y="1482696"/>
            <a:ext cx="4419868" cy="4695709"/>
            <a:chOff x="390524" y="1659969"/>
            <a:chExt cx="4419868" cy="4695709"/>
          </a:xfrm>
        </p:grpSpPr>
        <p:pic>
          <p:nvPicPr>
            <p:cNvPr id="4" name="Picture 18">
              <a:extLst>
                <a:ext uri="{FF2B5EF4-FFF2-40B4-BE49-F238E27FC236}">
                  <a16:creationId xmlns:a16="http://schemas.microsoft.com/office/drawing/2014/main" id="{5CF39CDC-A9D3-8E64-F608-5AA830489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179" y="3283811"/>
              <a:ext cx="1098730" cy="837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Statistics | Family Justice Center of Georgetown County, South Carolina">
              <a:extLst>
                <a:ext uri="{FF2B5EF4-FFF2-40B4-BE49-F238E27FC236}">
                  <a16:creationId xmlns:a16="http://schemas.microsoft.com/office/drawing/2014/main" id="{C6E18430-7D04-0B28-CFC7-EA5ADC66F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463" y="3258389"/>
              <a:ext cx="697969" cy="7131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descr="Business icon png, Business icon png Transparent FREE for download on ...">
              <a:extLst>
                <a:ext uri="{FF2B5EF4-FFF2-40B4-BE49-F238E27FC236}">
                  <a16:creationId xmlns:a16="http://schemas.microsoft.com/office/drawing/2014/main" id="{AF411854-77D4-37F4-A8F9-1FE461CD5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67" y="1784245"/>
              <a:ext cx="821660" cy="848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Image result for office building icon png">
              <a:extLst>
                <a:ext uri="{FF2B5EF4-FFF2-40B4-BE49-F238E27FC236}">
                  <a16:creationId xmlns:a16="http://schemas.microsoft.com/office/drawing/2014/main" id="{D399BEC2-7F55-BD50-232A-F91855FBF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718" y="1699392"/>
              <a:ext cx="874671" cy="9027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Human resources - Free business icons">
              <a:extLst>
                <a:ext uri="{FF2B5EF4-FFF2-40B4-BE49-F238E27FC236}">
                  <a16:creationId xmlns:a16="http://schemas.microsoft.com/office/drawing/2014/main" id="{3F5166BD-2B42-9C93-7974-3DFF061245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3017" y="1659969"/>
              <a:ext cx="874671" cy="9027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8" descr="Hotel Svg Png Icon Free Download (#465537) - OnlineWebFonts.COM">
              <a:extLst>
                <a:ext uri="{FF2B5EF4-FFF2-40B4-BE49-F238E27FC236}">
                  <a16:creationId xmlns:a16="http://schemas.microsoft.com/office/drawing/2014/main" id="{95F833A4-C61E-3DA4-DA79-5EF0C0C6C2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689" y="4966491"/>
              <a:ext cx="583114" cy="812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0">
              <a:extLst>
                <a:ext uri="{FF2B5EF4-FFF2-40B4-BE49-F238E27FC236}">
                  <a16:creationId xmlns:a16="http://schemas.microsoft.com/office/drawing/2014/main" id="{1907B408-BCC7-D40C-F81A-4331F5977A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5613" y="5079934"/>
              <a:ext cx="742145" cy="7582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9">
              <a:extLst>
                <a:ext uri="{FF2B5EF4-FFF2-40B4-BE49-F238E27FC236}">
                  <a16:creationId xmlns:a16="http://schemas.microsoft.com/office/drawing/2014/main" id="{2A2AAF6E-8114-B396-0C80-4A79DB478A9B}"/>
                </a:ext>
              </a:extLst>
            </p:cNvPr>
            <p:cNvSpPr txBox="1"/>
            <p:nvPr/>
          </p:nvSpPr>
          <p:spPr>
            <a:xfrm>
              <a:off x="517466" y="2573044"/>
              <a:ext cx="1192062" cy="5542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5"/>
                  </a:solidFill>
                  <a:effectLst/>
                  <a:uLnTx/>
                  <a:uFillTx/>
                  <a:latin typeface="Calibri"/>
                  <a:ea typeface="+mn-ea"/>
                  <a:cs typeface="+mn-cs"/>
                </a:rPr>
                <a:t>Small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3865"/>
                  </a:solidFill>
                  <a:latin typeface="Calibri"/>
                </a:rPr>
                <a:t>Employers</a:t>
              </a:r>
              <a:endParaRPr kumimoji="0" lang="en-US" sz="1600" b="1" i="0" u="none" strike="noStrike" kern="1200" cap="none" spc="0" normalizeH="0" baseline="0" noProof="0">
                <a:ln>
                  <a:noFill/>
                </a:ln>
                <a:solidFill>
                  <a:srgbClr val="003865"/>
                </a:solidFill>
                <a:effectLst/>
                <a:uLnTx/>
                <a:uFillTx/>
                <a:latin typeface="Calibri"/>
                <a:ea typeface="+mn-ea"/>
                <a:cs typeface="+mn-cs"/>
              </a:endParaRPr>
            </a:p>
          </p:txBody>
        </p:sp>
        <p:sp>
          <p:nvSpPr>
            <p:cNvPr id="14" name="TextBox 11">
              <a:extLst>
                <a:ext uri="{FF2B5EF4-FFF2-40B4-BE49-F238E27FC236}">
                  <a16:creationId xmlns:a16="http://schemas.microsoft.com/office/drawing/2014/main" id="{CAB01327-733C-60D5-1EE4-8ADD3DCF87D7}"/>
                </a:ext>
              </a:extLst>
            </p:cNvPr>
            <p:cNvSpPr txBox="1"/>
            <p:nvPr/>
          </p:nvSpPr>
          <p:spPr>
            <a:xfrm>
              <a:off x="1910021" y="2542682"/>
              <a:ext cx="1192063" cy="5542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5"/>
                  </a:solidFill>
                  <a:effectLst/>
                  <a:uLnTx/>
                  <a:uFillTx/>
                  <a:latin typeface="Calibri"/>
                  <a:ea typeface="+mn-ea"/>
                  <a:cs typeface="+mn-cs"/>
                </a:rPr>
                <a:t>Larger Employers</a:t>
              </a:r>
            </a:p>
          </p:txBody>
        </p:sp>
        <p:sp>
          <p:nvSpPr>
            <p:cNvPr id="15" name="TextBox 21">
              <a:extLst>
                <a:ext uri="{FF2B5EF4-FFF2-40B4-BE49-F238E27FC236}">
                  <a16:creationId xmlns:a16="http://schemas.microsoft.com/office/drawing/2014/main" id="{683F845F-3C42-BBDE-EACA-4724B4E71F73}"/>
                </a:ext>
              </a:extLst>
            </p:cNvPr>
            <p:cNvSpPr txBox="1"/>
            <p:nvPr/>
          </p:nvSpPr>
          <p:spPr>
            <a:xfrm>
              <a:off x="451344" y="5797545"/>
              <a:ext cx="1386686" cy="5542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5"/>
                  </a:solidFill>
                  <a:effectLst/>
                  <a:uLnTx/>
                  <a:uFillTx/>
                  <a:latin typeface="Calibri"/>
                  <a:ea typeface="+mn-ea"/>
                  <a:cs typeface="+mn-cs"/>
                </a:rPr>
                <a:t>Hospitality Industry</a:t>
              </a:r>
            </a:p>
          </p:txBody>
        </p:sp>
        <p:sp>
          <p:nvSpPr>
            <p:cNvPr id="16" name="TextBox 26">
              <a:extLst>
                <a:ext uri="{FF2B5EF4-FFF2-40B4-BE49-F238E27FC236}">
                  <a16:creationId xmlns:a16="http://schemas.microsoft.com/office/drawing/2014/main" id="{0156B8BE-2985-672A-0E91-D9364ABCB5CC}"/>
                </a:ext>
              </a:extLst>
            </p:cNvPr>
            <p:cNvSpPr txBox="1"/>
            <p:nvPr/>
          </p:nvSpPr>
          <p:spPr>
            <a:xfrm>
              <a:off x="3295233" y="2536706"/>
              <a:ext cx="1350238" cy="5542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5"/>
                  </a:solidFill>
                  <a:effectLst/>
                  <a:uLnTx/>
                  <a:uFillTx/>
                  <a:latin typeface="Calibri"/>
                  <a:ea typeface="+mn-ea"/>
                  <a:cs typeface="+mn-cs"/>
                </a:rPr>
                <a:t>HR Professionals</a:t>
              </a:r>
            </a:p>
          </p:txBody>
        </p:sp>
        <p:sp>
          <p:nvSpPr>
            <p:cNvPr id="17" name="TextBox 28">
              <a:extLst>
                <a:ext uri="{FF2B5EF4-FFF2-40B4-BE49-F238E27FC236}">
                  <a16:creationId xmlns:a16="http://schemas.microsoft.com/office/drawing/2014/main" id="{09E7EA41-8414-30AF-77B2-FDA9BC0508EB}"/>
                </a:ext>
              </a:extLst>
            </p:cNvPr>
            <p:cNvSpPr txBox="1"/>
            <p:nvPr/>
          </p:nvSpPr>
          <p:spPr>
            <a:xfrm>
              <a:off x="3264418" y="3945552"/>
              <a:ext cx="1482058" cy="10209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5"/>
                  </a:solidFill>
                  <a:effectLst/>
                  <a:uLnTx/>
                  <a:uFillTx/>
                  <a:latin typeface="Calibri"/>
                  <a:ea typeface="+mn-ea"/>
                  <a:cs typeface="+mn-cs"/>
                </a:rPr>
                <a:t>Domestic Violence and Sexual Assault Advocates</a:t>
              </a:r>
            </a:p>
          </p:txBody>
        </p:sp>
        <p:sp>
          <p:nvSpPr>
            <p:cNvPr id="18" name="TextBox 16">
              <a:extLst>
                <a:ext uri="{FF2B5EF4-FFF2-40B4-BE49-F238E27FC236}">
                  <a16:creationId xmlns:a16="http://schemas.microsoft.com/office/drawing/2014/main" id="{23C533C0-B4B3-3046-2682-465DCD1D67A0}"/>
                </a:ext>
              </a:extLst>
            </p:cNvPr>
            <p:cNvSpPr txBox="1"/>
            <p:nvPr/>
          </p:nvSpPr>
          <p:spPr>
            <a:xfrm>
              <a:off x="1813683" y="4185741"/>
              <a:ext cx="148302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5"/>
                  </a:solidFill>
                  <a:effectLst/>
                  <a:uLnTx/>
                  <a:uFillTx/>
                  <a:latin typeface="Calibri"/>
                  <a:ea typeface="+mn-ea"/>
                  <a:cs typeface="+mn-cs"/>
                </a:rPr>
                <a:t>Equity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5"/>
                  </a:solidFill>
                  <a:effectLst/>
                  <a:uLnTx/>
                  <a:uFillTx/>
                  <a:latin typeface="Calibri"/>
                  <a:ea typeface="+mn-ea"/>
                  <a:cs typeface="+mn-cs"/>
                </a:rPr>
                <a:t>Groups</a:t>
              </a:r>
            </a:p>
          </p:txBody>
        </p:sp>
        <p:sp>
          <p:nvSpPr>
            <p:cNvPr id="19" name="TextBox 20">
              <a:extLst>
                <a:ext uri="{FF2B5EF4-FFF2-40B4-BE49-F238E27FC236}">
                  <a16:creationId xmlns:a16="http://schemas.microsoft.com/office/drawing/2014/main" id="{FB24231F-E96A-33B1-B7B5-7B9BCDDA8309}"/>
                </a:ext>
              </a:extLst>
            </p:cNvPr>
            <p:cNvSpPr txBox="1"/>
            <p:nvPr/>
          </p:nvSpPr>
          <p:spPr>
            <a:xfrm>
              <a:off x="1990597" y="5801454"/>
              <a:ext cx="1172176" cy="5542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5"/>
                  </a:solidFill>
                  <a:effectLst/>
                  <a:uLnTx/>
                  <a:uFillTx/>
                  <a:latin typeface="Calibri"/>
                  <a:ea typeface="+mn-ea"/>
                  <a:cs typeface="+mn-cs"/>
                </a:rPr>
                <a:t>Insurance Industry</a:t>
              </a:r>
            </a:p>
          </p:txBody>
        </p:sp>
        <p:pic>
          <p:nvPicPr>
            <p:cNvPr id="20" name="Picture 19">
              <a:extLst>
                <a:ext uri="{FF2B5EF4-FFF2-40B4-BE49-F238E27FC236}">
                  <a16:creationId xmlns:a16="http://schemas.microsoft.com/office/drawing/2014/main" id="{E7DD3CBA-FE4C-09FE-19BC-DD2153AC135B}"/>
                </a:ext>
              </a:extLst>
            </p:cNvPr>
            <p:cNvPicPr>
              <a:picLocks noChangeAspect="1"/>
            </p:cNvPicPr>
            <p:nvPr/>
          </p:nvPicPr>
          <p:blipFill>
            <a:blip r:embed="rId9"/>
            <a:stretch>
              <a:fillRect/>
            </a:stretch>
          </p:blipFill>
          <p:spPr>
            <a:xfrm>
              <a:off x="733288" y="3306183"/>
              <a:ext cx="797497" cy="814857"/>
            </a:xfrm>
            <a:prstGeom prst="rect">
              <a:avLst/>
            </a:prstGeom>
          </p:spPr>
        </p:pic>
        <p:sp>
          <p:nvSpPr>
            <p:cNvPr id="21" name="TextBox 20">
              <a:extLst>
                <a:ext uri="{FF2B5EF4-FFF2-40B4-BE49-F238E27FC236}">
                  <a16:creationId xmlns:a16="http://schemas.microsoft.com/office/drawing/2014/main" id="{80A908D4-9829-FBC0-91F8-015D67D78136}"/>
                </a:ext>
              </a:extLst>
            </p:cNvPr>
            <p:cNvSpPr txBox="1"/>
            <p:nvPr/>
          </p:nvSpPr>
          <p:spPr>
            <a:xfrm>
              <a:off x="390524" y="4191717"/>
              <a:ext cx="1483024" cy="5542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3865"/>
                  </a:solidFill>
                  <a:latin typeface="Calibri"/>
                </a:rPr>
                <a:t>Medical Providers</a:t>
              </a:r>
              <a:endParaRPr kumimoji="0" lang="en-US" sz="1600" b="1" i="0" u="none" strike="noStrike" kern="1200" cap="none" spc="0" normalizeH="0" baseline="0" noProof="0">
                <a:ln>
                  <a:noFill/>
                </a:ln>
                <a:solidFill>
                  <a:srgbClr val="003865"/>
                </a:solidFill>
                <a:effectLst/>
                <a:uLnTx/>
                <a:uFillTx/>
                <a:latin typeface="Calibri"/>
                <a:ea typeface="+mn-ea"/>
                <a:cs typeface="+mn-cs"/>
              </a:endParaRPr>
            </a:p>
          </p:txBody>
        </p:sp>
        <p:pic>
          <p:nvPicPr>
            <p:cNvPr id="22" name="Picture 34" descr="Pay PNG HD | PNG Mart">
              <a:extLst>
                <a:ext uri="{FF2B5EF4-FFF2-40B4-BE49-F238E27FC236}">
                  <a16:creationId xmlns:a16="http://schemas.microsoft.com/office/drawing/2014/main" id="{7FA7B2F4-786A-C824-51E3-A9D8DFB969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3698" y="4818297"/>
              <a:ext cx="1051372" cy="94787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B584C6E-18D1-56DD-249D-68774E18F256}"/>
                </a:ext>
              </a:extLst>
            </p:cNvPr>
            <p:cNvSpPr txBox="1"/>
            <p:nvPr/>
          </p:nvSpPr>
          <p:spPr>
            <a:xfrm>
              <a:off x="3328335" y="5799113"/>
              <a:ext cx="1482057" cy="5542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3865"/>
                  </a:solidFill>
                  <a:effectLst/>
                  <a:uLnTx/>
                  <a:uFillTx/>
                  <a:latin typeface="Calibri"/>
                  <a:ea typeface="+mn-ea"/>
                  <a:cs typeface="+mn-cs"/>
                </a:rPr>
                <a:t>Third Party Administrators</a:t>
              </a:r>
            </a:p>
          </p:txBody>
        </p:sp>
      </p:grpSp>
      <p:sp>
        <p:nvSpPr>
          <p:cNvPr id="3" name="Footer Placeholder 4">
            <a:extLst>
              <a:ext uri="{FF2B5EF4-FFF2-40B4-BE49-F238E27FC236}">
                <a16:creationId xmlns:a16="http://schemas.microsoft.com/office/drawing/2014/main" id="{0B5F765F-02B9-F9CC-AA3F-1C3379B550D3}"/>
              </a:ext>
            </a:extLst>
          </p:cNvPr>
          <p:cNvSpPr>
            <a:spLocks noGrp="1"/>
          </p:cNvSpPr>
          <p:nvPr>
            <p:ph type="ftr" sz="quarter" idx="3"/>
          </p:nvPr>
        </p:nvSpPr>
        <p:spPr/>
        <p:txBody>
          <a:bodyPr/>
          <a:lstStyle/>
          <a:p>
            <a:r>
              <a:rPr lang="en-US"/>
              <a:t>paidleave.mn.gov</a:t>
            </a:r>
          </a:p>
        </p:txBody>
      </p:sp>
    </p:spTree>
    <p:extLst>
      <p:ext uri="{BB962C8B-B14F-4D97-AF65-F5344CB8AC3E}">
        <p14:creationId xmlns:p14="http://schemas.microsoft.com/office/powerpoint/2010/main" val="1077727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3AB4-6AD2-E814-F0F4-D70F4AC8A5B9}"/>
              </a:ext>
            </a:extLst>
          </p:cNvPr>
          <p:cNvSpPr>
            <a:spLocks noGrp="1"/>
          </p:cNvSpPr>
          <p:nvPr>
            <p:ph type="title"/>
          </p:nvPr>
        </p:nvSpPr>
        <p:spPr/>
        <p:txBody>
          <a:bodyPr/>
          <a:lstStyle/>
          <a:p>
            <a:r>
              <a:rPr lang="en-US"/>
              <a:t>Paid Leave Rulemaking </a:t>
            </a:r>
          </a:p>
        </p:txBody>
      </p:sp>
      <p:sp>
        <p:nvSpPr>
          <p:cNvPr id="8" name="Content Placeholder 2">
            <a:extLst>
              <a:ext uri="{FF2B5EF4-FFF2-40B4-BE49-F238E27FC236}">
                <a16:creationId xmlns:a16="http://schemas.microsoft.com/office/drawing/2014/main" id="{E9AE0482-2628-1807-BA7E-65CA01A9E0CC}"/>
              </a:ext>
            </a:extLst>
          </p:cNvPr>
          <p:cNvSpPr>
            <a:spLocks noGrp="1"/>
          </p:cNvSpPr>
          <p:nvPr>
            <p:ph sz="half" idx="1"/>
          </p:nvPr>
        </p:nvSpPr>
        <p:spPr>
          <a:xfrm>
            <a:off x="838200" y="1593850"/>
            <a:ext cx="6328144" cy="458311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865"/>
                </a:solidFill>
                <a:effectLst/>
                <a:uLnTx/>
                <a:uFillTx/>
                <a:latin typeface="Calibri"/>
              </a:rPr>
              <a:t>First Round of Public Comment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003865"/>
                </a:solidFill>
                <a:effectLst/>
                <a:uLnTx/>
                <a:uFillTx/>
                <a:latin typeface="Calibri"/>
              </a:rPr>
              <a:t>January 22, 2024 – July 11, 2024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3865"/>
                </a:solidFill>
                <a:effectLst/>
                <a:uLnTx/>
                <a:uFillTx/>
                <a:latin typeface="Calibri"/>
              </a:rPr>
              <a:t>Held 19 virtual engagement sessions with over 950 attendees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3865"/>
                </a:solidFill>
                <a:effectLst/>
                <a:uLnTx/>
                <a:uFillTx/>
                <a:latin typeface="Calibri"/>
              </a:rPr>
              <a:t>Received nearly 600 unique comments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solidFill>
                <a:srgbClr val="003865"/>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865"/>
                </a:solidFill>
                <a:effectLst/>
                <a:uLnTx/>
                <a:uFillTx/>
                <a:latin typeface="Calibri"/>
              </a:rPr>
              <a:t>Notice of Intent to Adopt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003865"/>
                </a:solidFill>
                <a:effectLst/>
                <a:uLnTx/>
                <a:uFillTx/>
                <a:latin typeface="Calibri"/>
              </a:rPr>
              <a:t>November 28, 2024 – January 3,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3865"/>
                </a:solidFill>
                <a:effectLst/>
                <a:uLnTx/>
                <a:uFillTx/>
                <a:latin typeface="Calibri"/>
              </a:rPr>
              <a:t>Received over 100 additional comments from 17 organizations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3865"/>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865"/>
                </a:solidFill>
                <a:effectLst/>
                <a:uLnTx/>
                <a:uFillTx/>
                <a:latin typeface="Calibri"/>
              </a:rPr>
              <a:t>What’s next?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3865"/>
                </a:solidFill>
                <a:effectLst/>
                <a:uLnTx/>
                <a:uFillTx/>
                <a:latin typeface="Calibri"/>
              </a:rPr>
              <a:t>The division is reviewing comments received and will soon submit final rules to the Office of Administrative Hearings. Timeline for adoption is dependent on their review.  </a:t>
            </a:r>
            <a:endParaRPr kumimoji="0" lang="en-US" sz="2000" b="0" i="0" u="none" strike="noStrike" kern="1200" cap="none" spc="0" normalizeH="0" baseline="0" noProof="0">
              <a:ln>
                <a:noFill/>
              </a:ln>
              <a:solidFill>
                <a:srgbClr val="003865"/>
              </a:solidFill>
              <a:effectLst/>
              <a:uLnTx/>
              <a:uFillTx/>
              <a:latin typeface="Calibri"/>
              <a:ea typeface="Calibri"/>
              <a:cs typeface="Calibri"/>
            </a:endParaRPr>
          </a:p>
        </p:txBody>
      </p:sp>
      <p:sp>
        <p:nvSpPr>
          <p:cNvPr id="12" name="Content Placeholder 11">
            <a:extLst>
              <a:ext uri="{FF2B5EF4-FFF2-40B4-BE49-F238E27FC236}">
                <a16:creationId xmlns:a16="http://schemas.microsoft.com/office/drawing/2014/main" id="{C4849BD7-84F5-B67A-CF1F-C7D17ECDF144}"/>
              </a:ext>
            </a:extLst>
          </p:cNvPr>
          <p:cNvSpPr>
            <a:spLocks noGrp="1"/>
          </p:cNvSpPr>
          <p:nvPr>
            <p:ph sz="half" idx="2"/>
          </p:nvPr>
        </p:nvSpPr>
        <p:spPr>
          <a:xfrm>
            <a:off x="7559643" y="1594624"/>
            <a:ext cx="3948065" cy="4582339"/>
          </a:xfrm>
          <a:solidFill>
            <a:schemeClr val="bg1">
              <a:lumMod val="95000"/>
            </a:schemeClr>
          </a:solidFill>
          <a:ln w="6350">
            <a:noFill/>
          </a:ln>
        </p:spPr>
        <p:txBody>
          <a:bodyPr/>
          <a:lstStyle/>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3865"/>
                </a:solidFill>
                <a:effectLst/>
                <a:uLnTx/>
                <a:uFillTx/>
                <a:latin typeface="Calibri"/>
                <a:ea typeface="+mn-ea"/>
                <a:cs typeface="+mn-cs"/>
              </a:rPr>
              <a:t>Topics Addressed</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Health Care Provider Certification </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Seasonal Employment</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Opting In</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Overpayment </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Claims Administration</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Leave Modifications</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Benefit Payment Schedules</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Private Plans</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Role of the Employer</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Small Employer Assistance Grants</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Covered Employment </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Job Protections</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Intermittent Leave</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a:ea typeface="+mn-ea"/>
                <a:cs typeface="+mn-cs"/>
              </a:rPr>
              <a:t>Safety Leave</a:t>
            </a:r>
          </a:p>
        </p:txBody>
      </p:sp>
    </p:spTree>
    <p:extLst>
      <p:ext uri="{BB962C8B-B14F-4D97-AF65-F5344CB8AC3E}">
        <p14:creationId xmlns:p14="http://schemas.microsoft.com/office/powerpoint/2010/main" val="126028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A78590-03BB-2407-FBEA-9CB0D85ECB00}"/>
              </a:ext>
            </a:extLst>
          </p:cNvPr>
          <p:cNvSpPr>
            <a:spLocks noGrp="1"/>
          </p:cNvSpPr>
          <p:nvPr>
            <p:ph type="title" idx="4294967295"/>
          </p:nvPr>
        </p:nvSpPr>
        <p:spPr>
          <a:xfrm>
            <a:off x="838200" y="4188564"/>
            <a:ext cx="10515600" cy="1325563"/>
          </a:xfrm>
        </p:spPr>
        <p:txBody>
          <a:bodyPr>
            <a:normAutofit/>
          </a:bodyPr>
          <a:lstStyle/>
          <a:p>
            <a:pPr algn="ctr"/>
            <a:r>
              <a:rPr lang="en-US" sz="3600">
                <a:solidFill>
                  <a:schemeClr val="bg1"/>
                </a:solidFill>
              </a:rPr>
              <a:t>Employer Roles and Responsibilities</a:t>
            </a:r>
          </a:p>
        </p:txBody>
      </p:sp>
      <p:sp>
        <p:nvSpPr>
          <p:cNvPr id="2" name="Text Placeholder 4">
            <a:extLst>
              <a:ext uri="{FF2B5EF4-FFF2-40B4-BE49-F238E27FC236}">
                <a16:creationId xmlns:a16="http://schemas.microsoft.com/office/drawing/2014/main" id="{E6AC4DF4-BBB0-6885-A7CB-9A0086CB2482}"/>
              </a:ext>
              <a:ext uri="{C183D7F6-B498-43B3-948B-1728B52AA6E4}">
                <adec:decorative xmlns:adec="http://schemas.microsoft.com/office/drawing/2017/decorative" val="0"/>
              </a:ext>
            </a:extLst>
          </p:cNvPr>
          <p:cNvSpPr>
            <a:spLocks noGrp="1"/>
          </p:cNvSpPr>
          <p:nvPr>
            <p:ph type="body" sz="quarter" idx="18"/>
          </p:nvPr>
        </p:nvSpPr>
        <p:spPr>
          <a:xfrm>
            <a:off x="838200" y="5644883"/>
            <a:ext cx="10515600" cy="838109"/>
          </a:xfrm>
        </p:spPr>
        <p:txBody>
          <a:bodyPr vert="horz" lIns="91440" tIns="45720" rIns="91440" bIns="45720" rtlCol="0" anchor="t">
            <a:noAutofit/>
          </a:bodyPr>
          <a:lstStyle/>
          <a:p>
            <a:r>
              <a:rPr lang="en-US"/>
              <a:t>Making Paid Leave Work</a:t>
            </a:r>
          </a:p>
        </p:txBody>
      </p:sp>
      <p:pic>
        <p:nvPicPr>
          <p:cNvPr id="3" name="Picture 2" descr="Photo of female interior designers browsing fabric swatches">
            <a:extLst>
              <a:ext uri="{FF2B5EF4-FFF2-40B4-BE49-F238E27FC236}">
                <a16:creationId xmlns:a16="http://schemas.microsoft.com/office/drawing/2014/main" id="{69949DF2-E038-E9EF-CDFA-DE7D01D3A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0942"/>
            <a:ext cx="3087186" cy="2057622"/>
          </a:xfrm>
          <a:prstGeom prst="rect">
            <a:avLst/>
          </a:prstGeom>
        </p:spPr>
      </p:pic>
      <p:pic>
        <p:nvPicPr>
          <p:cNvPr id="15" name="Picture 14" descr="Photo of female entrepreneur standing next to smiling employees">
            <a:extLst>
              <a:ext uri="{FF2B5EF4-FFF2-40B4-BE49-F238E27FC236}">
                <a16:creationId xmlns:a16="http://schemas.microsoft.com/office/drawing/2014/main" id="{3C7231A9-FC66-5A86-0CE5-1C499C9448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7186" y="2130942"/>
            <a:ext cx="3168853" cy="2057622"/>
          </a:xfrm>
          <a:prstGeom prst="rect">
            <a:avLst/>
          </a:prstGeom>
        </p:spPr>
      </p:pic>
      <p:pic>
        <p:nvPicPr>
          <p:cNvPr id="9" name="Picture 8" descr="Photo of farmer and son standing next to barn and cows">
            <a:extLst>
              <a:ext uri="{FF2B5EF4-FFF2-40B4-BE49-F238E27FC236}">
                <a16:creationId xmlns:a16="http://schemas.microsoft.com/office/drawing/2014/main" id="{D1204C18-DF6A-676E-10F6-88966F8F9F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6039" y="2130942"/>
            <a:ext cx="2847385" cy="2068061"/>
          </a:xfrm>
          <a:prstGeom prst="rect">
            <a:avLst/>
          </a:prstGeom>
        </p:spPr>
      </p:pic>
      <p:pic>
        <p:nvPicPr>
          <p:cNvPr id="7" name="Picture 6" descr="Photo of male business owner working and looking out window smiling">
            <a:extLst>
              <a:ext uri="{FF2B5EF4-FFF2-40B4-BE49-F238E27FC236}">
                <a16:creationId xmlns:a16="http://schemas.microsoft.com/office/drawing/2014/main" id="{EB51E025-C01C-CCC4-9E77-1110832738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4814" y="2130942"/>
            <a:ext cx="3087186" cy="2057622"/>
          </a:xfrm>
          <a:prstGeom prst="rect">
            <a:avLst/>
          </a:prstGeom>
        </p:spPr>
      </p:pic>
    </p:spTree>
    <p:extLst>
      <p:ext uri="{BB962C8B-B14F-4D97-AF65-F5344CB8AC3E}">
        <p14:creationId xmlns:p14="http://schemas.microsoft.com/office/powerpoint/2010/main" val="3704752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85DA-BBE7-6E7C-5675-E14C71E8315A}"/>
              </a:ext>
            </a:extLst>
          </p:cNvPr>
          <p:cNvSpPr>
            <a:spLocks noGrp="1"/>
          </p:cNvSpPr>
          <p:nvPr>
            <p:ph type="title"/>
          </p:nvPr>
        </p:nvSpPr>
        <p:spPr/>
        <p:txBody>
          <a:bodyPr/>
          <a:lstStyle/>
          <a:p>
            <a:r>
              <a:rPr lang="en-US"/>
              <a:t>Building Paid Leave: Key Employer Milestones</a:t>
            </a:r>
          </a:p>
        </p:txBody>
      </p:sp>
      <p:sp>
        <p:nvSpPr>
          <p:cNvPr id="15" name="Text Placeholder 14">
            <a:extLst>
              <a:ext uri="{FF2B5EF4-FFF2-40B4-BE49-F238E27FC236}">
                <a16:creationId xmlns:a16="http://schemas.microsoft.com/office/drawing/2014/main" id="{E0B54F2A-6AA1-5611-3D02-CAC03DA4C6EC}"/>
              </a:ext>
            </a:extLst>
          </p:cNvPr>
          <p:cNvSpPr>
            <a:spLocks noGrp="1"/>
          </p:cNvSpPr>
          <p:nvPr>
            <p:ph type="body" sz="quarter" idx="15"/>
          </p:nvPr>
        </p:nvSpPr>
        <p:spPr>
          <a:xfrm>
            <a:off x="385014" y="1658319"/>
            <a:ext cx="3657600" cy="4572000"/>
          </a:xfrm>
        </p:spPr>
        <p:txBody>
          <a:bodyPr>
            <a:normAutofit/>
          </a:bodyPr>
          <a:lstStyle/>
          <a:p>
            <a:r>
              <a:rPr lang="en-US" sz="2400">
                <a:solidFill>
                  <a:srgbClr val="003865"/>
                </a:solidFill>
              </a:rPr>
              <a:t>2024</a:t>
            </a:r>
          </a:p>
          <a:p>
            <a:pPr marL="285750" lvl="0" indent="-285750" algn="l">
              <a:spcAft>
                <a:spcPts val="1200"/>
              </a:spcAft>
              <a:buClrTx/>
              <a:buFont typeface="Arial" panose="020B0604020202020204" pitchFamily="34" charset="0"/>
              <a:buChar char="•"/>
              <a:defRPr/>
            </a:pPr>
            <a:r>
              <a:rPr lang="en-US" sz="1900" b="1">
                <a:solidFill>
                  <a:srgbClr val="003865"/>
                </a:solidFill>
              </a:rPr>
              <a:t>Public Comment on rulemaking</a:t>
            </a:r>
            <a:r>
              <a:rPr lang="en-US" sz="1900">
                <a:solidFill>
                  <a:srgbClr val="003865"/>
                </a:solidFill>
              </a:rPr>
              <a:t> for Paid Leave, summer, fall and winter 2024</a:t>
            </a:r>
          </a:p>
          <a:p>
            <a:pPr marL="285750" lvl="0" indent="-285750" algn="l">
              <a:spcAft>
                <a:spcPts val="1200"/>
              </a:spcAft>
              <a:buClrTx/>
              <a:buFont typeface="Arial" panose="020B0604020202020204" pitchFamily="34" charset="0"/>
              <a:buChar char="•"/>
              <a:defRPr/>
            </a:pPr>
            <a:r>
              <a:rPr kumimoji="0" lang="en-US" sz="1900" b="1" i="0" u="none" strike="noStrike" kern="1200" cap="none" spc="0" normalizeH="0" baseline="0" noProof="0">
                <a:ln>
                  <a:noFill/>
                </a:ln>
                <a:solidFill>
                  <a:srgbClr val="003865"/>
                </a:solidFill>
                <a:effectLst/>
                <a:uLnTx/>
                <a:uFillTx/>
                <a:latin typeface="Calibri"/>
                <a:ea typeface="+mn-ea"/>
                <a:cs typeface="+mn-cs"/>
              </a:rPr>
              <a:t>Quarterly wage reporting </a:t>
            </a:r>
            <a:r>
              <a:rPr kumimoji="0" lang="en-US" sz="1900" i="0" u="none" strike="noStrike" kern="1200" cap="none" spc="0" normalizeH="0" baseline="0" noProof="0">
                <a:ln>
                  <a:noFill/>
                </a:ln>
                <a:solidFill>
                  <a:srgbClr val="003865"/>
                </a:solidFill>
                <a:effectLst/>
                <a:uLnTx/>
                <a:uFillTx/>
                <a:latin typeface="Calibri"/>
                <a:ea typeface="+mn-ea"/>
                <a:cs typeface="+mn-cs"/>
              </a:rPr>
              <a:t>started Oct. 31, 2024</a:t>
            </a:r>
            <a:endParaRPr lang="en-US" sz="1900">
              <a:solidFill>
                <a:srgbClr val="003865"/>
              </a:solidFill>
            </a:endParaRPr>
          </a:p>
          <a:p>
            <a:pPr marL="285750" lvl="0" indent="-285750" algn="l">
              <a:spcAft>
                <a:spcPts val="0"/>
              </a:spcAft>
              <a:buClrTx/>
              <a:buFont typeface="Arial" panose="020B0604020202020204" pitchFamily="34" charset="0"/>
              <a:buChar char="•"/>
              <a:defRPr/>
            </a:pPr>
            <a:r>
              <a:rPr lang="en-US" sz="1900" b="1">
                <a:solidFill>
                  <a:srgbClr val="003865"/>
                </a:solidFill>
              </a:rPr>
              <a:t>Equivalent</a:t>
            </a:r>
            <a:r>
              <a:rPr lang="en-US" sz="1900">
                <a:solidFill>
                  <a:srgbClr val="003865"/>
                </a:solidFill>
              </a:rPr>
              <a:t> </a:t>
            </a:r>
            <a:r>
              <a:rPr lang="en-US" sz="1900" b="1">
                <a:solidFill>
                  <a:srgbClr val="003865"/>
                </a:solidFill>
              </a:rPr>
              <a:t>Plan guidance</a:t>
            </a:r>
            <a:r>
              <a:rPr lang="en-US" sz="1900">
                <a:solidFill>
                  <a:srgbClr val="003865"/>
                </a:solidFill>
              </a:rPr>
              <a:t> issued Dec. 17, 2024</a:t>
            </a:r>
            <a:endParaRPr lang="en-US"/>
          </a:p>
        </p:txBody>
      </p:sp>
      <p:sp>
        <p:nvSpPr>
          <p:cNvPr id="17" name="Text Placeholder 16">
            <a:extLst>
              <a:ext uri="{FF2B5EF4-FFF2-40B4-BE49-F238E27FC236}">
                <a16:creationId xmlns:a16="http://schemas.microsoft.com/office/drawing/2014/main" id="{204E63FB-50E0-52F7-6EA1-B1797477600D}"/>
              </a:ext>
            </a:extLst>
          </p:cNvPr>
          <p:cNvSpPr>
            <a:spLocks noGrp="1"/>
          </p:cNvSpPr>
          <p:nvPr>
            <p:ph type="body" sz="quarter" idx="17"/>
          </p:nvPr>
        </p:nvSpPr>
        <p:spPr>
          <a:xfrm>
            <a:off x="4267200" y="1658319"/>
            <a:ext cx="3657600" cy="4572000"/>
          </a:xfrm>
        </p:spPr>
        <p:txBody>
          <a:bodyPr/>
          <a:lstStyle/>
          <a:p>
            <a:r>
              <a:rPr lang="en-US" sz="2400">
                <a:solidFill>
                  <a:srgbClr val="003865"/>
                </a:solidFill>
              </a:rPr>
              <a:t>2025</a:t>
            </a:r>
          </a:p>
          <a:p>
            <a:pPr marL="285750" lvl="0" indent="-285750" algn="l">
              <a:spcAft>
                <a:spcPts val="1200"/>
              </a:spcAft>
              <a:buClrTx/>
              <a:buFont typeface="Arial" panose="020B0604020202020204" pitchFamily="34" charset="0"/>
              <a:buChar char="•"/>
              <a:defRPr/>
            </a:pPr>
            <a:r>
              <a:rPr lang="en-US" sz="1900" b="1">
                <a:solidFill>
                  <a:srgbClr val="003865"/>
                </a:solidFill>
              </a:rPr>
              <a:t>Equivalent Plan</a:t>
            </a:r>
            <a:r>
              <a:rPr lang="en-US" sz="1900">
                <a:solidFill>
                  <a:srgbClr val="003865"/>
                </a:solidFill>
              </a:rPr>
              <a:t> </a:t>
            </a:r>
            <a:r>
              <a:rPr lang="en-US" sz="1900" b="1">
                <a:solidFill>
                  <a:srgbClr val="003865"/>
                </a:solidFill>
              </a:rPr>
              <a:t>applications</a:t>
            </a:r>
            <a:r>
              <a:rPr lang="en-US" sz="1900">
                <a:solidFill>
                  <a:srgbClr val="003865"/>
                </a:solidFill>
              </a:rPr>
              <a:t> open for employer  exemptions in spring 2025</a:t>
            </a:r>
          </a:p>
          <a:p>
            <a:pPr marL="285750" lvl="0" indent="-285750" algn="l">
              <a:spcAft>
                <a:spcPts val="1200"/>
              </a:spcAft>
              <a:buClrTx/>
              <a:buFont typeface="Arial" panose="020B0604020202020204" pitchFamily="34" charset="0"/>
              <a:buChar char="•"/>
              <a:defRPr/>
            </a:pPr>
            <a:r>
              <a:rPr lang="en-US" sz="1900">
                <a:solidFill>
                  <a:srgbClr val="003865"/>
                </a:solidFill>
              </a:rPr>
              <a:t>Rules adopted mid-year</a:t>
            </a:r>
          </a:p>
          <a:p>
            <a:pPr marL="285750" lvl="0" indent="-285750" algn="l">
              <a:spcAft>
                <a:spcPts val="0"/>
              </a:spcAft>
              <a:buClrTx/>
              <a:buFont typeface="Arial" panose="020B0604020202020204" pitchFamily="34" charset="0"/>
              <a:buChar char="•"/>
              <a:defRPr/>
            </a:pPr>
            <a:r>
              <a:rPr lang="en-US" sz="1900">
                <a:solidFill>
                  <a:srgbClr val="003865"/>
                </a:solidFill>
              </a:rPr>
              <a:t>Employers need to notify their employees about Paid Leave benefits by Dec. 1, 2025</a:t>
            </a:r>
          </a:p>
        </p:txBody>
      </p:sp>
      <p:sp>
        <p:nvSpPr>
          <p:cNvPr id="19" name="Text Placeholder 18">
            <a:extLst>
              <a:ext uri="{FF2B5EF4-FFF2-40B4-BE49-F238E27FC236}">
                <a16:creationId xmlns:a16="http://schemas.microsoft.com/office/drawing/2014/main" id="{396E79D9-B304-2EDD-EB22-FEE304605EBD}"/>
              </a:ext>
            </a:extLst>
          </p:cNvPr>
          <p:cNvSpPr>
            <a:spLocks noGrp="1"/>
          </p:cNvSpPr>
          <p:nvPr>
            <p:ph type="body" sz="quarter" idx="19"/>
          </p:nvPr>
        </p:nvSpPr>
        <p:spPr>
          <a:xfrm>
            <a:off x="8173450" y="1658319"/>
            <a:ext cx="3657600" cy="4572000"/>
          </a:xfrm>
        </p:spPr>
        <p:txBody>
          <a:bodyPr/>
          <a:lstStyle/>
          <a:p>
            <a:r>
              <a:rPr lang="en-US" sz="2400">
                <a:solidFill>
                  <a:srgbClr val="003865"/>
                </a:solidFill>
              </a:rPr>
              <a:t>2026</a:t>
            </a:r>
          </a:p>
          <a:p>
            <a:pPr marL="285750" lvl="0" indent="-285750" algn="l">
              <a:spcAft>
                <a:spcPts val="1200"/>
              </a:spcAft>
              <a:buClrTx/>
              <a:buFont typeface="Arial" panose="020B0604020202020204" pitchFamily="34" charset="0"/>
              <a:buChar char="•"/>
              <a:defRPr/>
            </a:pPr>
            <a:r>
              <a:rPr lang="en-US" sz="1900" b="1">
                <a:solidFill>
                  <a:srgbClr val="003865"/>
                </a:solidFill>
              </a:rPr>
              <a:t>Payroll Deductions </a:t>
            </a:r>
            <a:r>
              <a:rPr lang="en-US" sz="1900">
                <a:solidFill>
                  <a:srgbClr val="003865"/>
                </a:solidFill>
              </a:rPr>
              <a:t>start Jan. 1, 2026</a:t>
            </a:r>
          </a:p>
          <a:p>
            <a:pPr marL="285750" lvl="0" indent="-285750" algn="l">
              <a:spcAft>
                <a:spcPts val="1200"/>
              </a:spcAft>
              <a:buClrTx/>
              <a:buFont typeface="Arial" panose="020B0604020202020204" pitchFamily="34" charset="0"/>
              <a:buChar char="•"/>
              <a:defRPr/>
            </a:pPr>
            <a:r>
              <a:rPr lang="en-US" sz="1900" b="1">
                <a:solidFill>
                  <a:srgbClr val="003865"/>
                </a:solidFill>
              </a:rPr>
              <a:t>Benefits and leave available to Minnesotans</a:t>
            </a:r>
            <a:r>
              <a:rPr lang="en-US" sz="1900">
                <a:solidFill>
                  <a:srgbClr val="003865"/>
                </a:solidFill>
              </a:rPr>
              <a:t> Jan. 1, 2026</a:t>
            </a:r>
          </a:p>
          <a:p>
            <a:pPr marL="285750" lvl="0" indent="-285750" algn="l">
              <a:spcAft>
                <a:spcPts val="1200"/>
              </a:spcAft>
              <a:buClrTx/>
              <a:buFont typeface="Arial" panose="020B0604020202020204" pitchFamily="34" charset="0"/>
              <a:buChar char="•"/>
              <a:defRPr/>
            </a:pPr>
            <a:r>
              <a:rPr lang="en-US" sz="1900" b="1">
                <a:solidFill>
                  <a:srgbClr val="003865"/>
                </a:solidFill>
              </a:rPr>
              <a:t>Small Business Assistance</a:t>
            </a:r>
            <a:r>
              <a:rPr lang="en-US" sz="1900">
                <a:solidFill>
                  <a:srgbClr val="003865"/>
                </a:solidFill>
              </a:rPr>
              <a:t> funding available Jan. 1, 2026</a:t>
            </a:r>
          </a:p>
          <a:p>
            <a:pPr marL="285750" lvl="0" indent="-285750" algn="l">
              <a:spcAft>
                <a:spcPts val="0"/>
              </a:spcAft>
              <a:buClrTx/>
              <a:buFont typeface="Arial" panose="020B0604020202020204" pitchFamily="34" charset="0"/>
              <a:buChar char="•"/>
              <a:defRPr/>
            </a:pPr>
            <a:r>
              <a:rPr lang="en-US" sz="1900">
                <a:solidFill>
                  <a:srgbClr val="003865"/>
                </a:solidFill>
              </a:rPr>
              <a:t>First </a:t>
            </a:r>
            <a:r>
              <a:rPr lang="en-US" sz="1900" b="1">
                <a:solidFill>
                  <a:srgbClr val="003865"/>
                </a:solidFill>
              </a:rPr>
              <a:t>quarterly premium </a:t>
            </a:r>
            <a:r>
              <a:rPr lang="en-US" sz="1900">
                <a:solidFill>
                  <a:srgbClr val="003865"/>
                </a:solidFill>
              </a:rPr>
              <a:t>due by April 30, 2026</a:t>
            </a:r>
            <a:endParaRPr lang="en-US"/>
          </a:p>
        </p:txBody>
      </p:sp>
      <p:sp>
        <p:nvSpPr>
          <p:cNvPr id="4" name="Footer Placeholder 3">
            <a:extLst>
              <a:ext uri="{FF2B5EF4-FFF2-40B4-BE49-F238E27FC236}">
                <a16:creationId xmlns:a16="http://schemas.microsoft.com/office/drawing/2014/main" id="{9DBC0DD3-4F79-6E6A-591C-881DE93A753E}"/>
              </a:ext>
              <a:ext uri="{C183D7F6-B498-43B3-948B-1728B52AA6E4}">
                <adec:decorative xmlns:adec="http://schemas.microsoft.com/office/drawing/2017/decorative" val="1"/>
              </a:ext>
            </a:extLst>
          </p:cNvPr>
          <p:cNvSpPr>
            <a:spLocks noGrp="1"/>
          </p:cNvSpPr>
          <p:nvPr>
            <p:ph type="ftr" sz="quarter" idx="3"/>
          </p:nvPr>
        </p:nvSpPr>
        <p:spPr>
          <a:xfrm>
            <a:off x="3302177" y="6356349"/>
            <a:ext cx="876549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cxnSp>
        <p:nvCxnSpPr>
          <p:cNvPr id="23" name="Straight Connector 22">
            <a:extLst>
              <a:ext uri="{FF2B5EF4-FFF2-40B4-BE49-F238E27FC236}">
                <a16:creationId xmlns:a16="http://schemas.microsoft.com/office/drawing/2014/main" id="{C36430A4-7DAF-98A3-D9E2-BDCECF59007F}"/>
              </a:ext>
              <a:ext uri="{C183D7F6-B498-43B3-948B-1728B52AA6E4}">
                <adec:decorative xmlns:adec="http://schemas.microsoft.com/office/drawing/2017/decorative" val="1"/>
              </a:ext>
            </a:extLst>
          </p:cNvPr>
          <p:cNvCxnSpPr/>
          <p:nvPr/>
        </p:nvCxnSpPr>
        <p:spPr>
          <a:xfrm>
            <a:off x="529389" y="2023444"/>
            <a:ext cx="3320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1550723-9760-623F-757D-3A10A7DF225D}"/>
              </a:ext>
              <a:ext uri="{C183D7F6-B498-43B3-948B-1728B52AA6E4}">
                <adec:decorative xmlns:adec="http://schemas.microsoft.com/office/drawing/2017/decorative" val="1"/>
              </a:ext>
            </a:extLst>
          </p:cNvPr>
          <p:cNvCxnSpPr/>
          <p:nvPr/>
        </p:nvCxnSpPr>
        <p:spPr>
          <a:xfrm>
            <a:off x="4375481" y="2023444"/>
            <a:ext cx="3320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C7DB3E-DA74-FE3B-6C2A-A07BA19FB92E}"/>
              </a:ext>
              <a:ext uri="{C183D7F6-B498-43B3-948B-1728B52AA6E4}">
                <adec:decorative xmlns:adec="http://schemas.microsoft.com/office/drawing/2017/decorative" val="1"/>
              </a:ext>
            </a:extLst>
          </p:cNvPr>
          <p:cNvCxnSpPr/>
          <p:nvPr/>
        </p:nvCxnSpPr>
        <p:spPr>
          <a:xfrm>
            <a:off x="8305797" y="2029593"/>
            <a:ext cx="33207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07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6282-5F47-8D54-0338-771309A46AB7}"/>
              </a:ext>
            </a:extLst>
          </p:cNvPr>
          <p:cNvSpPr>
            <a:spLocks noGrp="1"/>
          </p:cNvSpPr>
          <p:nvPr>
            <p:ph type="title"/>
          </p:nvPr>
        </p:nvSpPr>
        <p:spPr/>
        <p:txBody>
          <a:bodyPr/>
          <a:lstStyle/>
          <a:p>
            <a:r>
              <a:rPr lang="en-US"/>
              <a:t>Employers' Role in Paid Leave</a:t>
            </a:r>
          </a:p>
        </p:txBody>
      </p:sp>
      <p:sp>
        <p:nvSpPr>
          <p:cNvPr id="3" name="Content Placeholder 2">
            <a:extLst>
              <a:ext uri="{FF2B5EF4-FFF2-40B4-BE49-F238E27FC236}">
                <a16:creationId xmlns:a16="http://schemas.microsoft.com/office/drawing/2014/main" id="{FA24CFF8-0189-2244-123C-ACAF78F08084}"/>
              </a:ext>
            </a:extLst>
          </p:cNvPr>
          <p:cNvSpPr>
            <a:spLocks noGrp="1"/>
          </p:cNvSpPr>
          <p:nvPr>
            <p:ph idx="1"/>
          </p:nvPr>
        </p:nvSpPr>
        <p:spPr>
          <a:xfrm>
            <a:off x="383249" y="1571106"/>
            <a:ext cx="10515600" cy="4351338"/>
          </a:xfrm>
        </p:spPr>
        <p:txBody>
          <a:bodyPr>
            <a:normAutofit fontScale="32500" lnSpcReduction="20000"/>
          </a:bodyPr>
          <a:lstStyle/>
          <a:p>
            <a:pPr>
              <a:buClr>
                <a:srgbClr val="F8F8F8"/>
              </a:buClr>
            </a:pPr>
            <a:r>
              <a:rPr lang="en-US" sz="2800" b="1">
                <a:solidFill>
                  <a:schemeClr val="bg1"/>
                </a:solidFill>
              </a:rPr>
              <a:t>Reporting &amp; Premiums</a:t>
            </a:r>
            <a:endParaRPr lang="en-US">
              <a:solidFill>
                <a:schemeClr val="bg1"/>
              </a:solidFill>
            </a:endParaRPr>
          </a:p>
          <a:p>
            <a:pPr lvl="1">
              <a:buClr>
                <a:srgbClr val="F8F8F8"/>
              </a:buClr>
            </a:pPr>
            <a:r>
              <a:rPr lang="en-US" sz="2400">
                <a:solidFill>
                  <a:schemeClr val="bg1"/>
                </a:solidFill>
              </a:rPr>
              <a:t>Payroll deduction &amp; premium payment</a:t>
            </a:r>
          </a:p>
          <a:p>
            <a:pPr lvl="1">
              <a:buClr>
                <a:srgbClr val="F8F8F8"/>
              </a:buClr>
            </a:pPr>
            <a:r>
              <a:rPr lang="en-US" sz="2400">
                <a:solidFill>
                  <a:schemeClr val="bg1"/>
                </a:solidFill>
              </a:rPr>
              <a:t>Wage Reporting</a:t>
            </a:r>
          </a:p>
          <a:p>
            <a:pPr>
              <a:buClr>
                <a:srgbClr val="F8F8F8"/>
              </a:buClr>
            </a:pPr>
            <a:r>
              <a:rPr lang="en-US" sz="2800" b="1">
                <a:solidFill>
                  <a:schemeClr val="bg1"/>
                </a:solidFill>
              </a:rPr>
              <a:t>Educate &amp; Inform</a:t>
            </a:r>
          </a:p>
          <a:p>
            <a:pPr lvl="1">
              <a:buClr>
                <a:srgbClr val="F8F8F8"/>
              </a:buClr>
            </a:pPr>
            <a:r>
              <a:rPr lang="en-US" sz="2400">
                <a:solidFill>
                  <a:schemeClr val="bg1"/>
                </a:solidFill>
              </a:rPr>
              <a:t>Workforce Posters</a:t>
            </a:r>
          </a:p>
          <a:p>
            <a:pPr lvl="1">
              <a:buClr>
                <a:srgbClr val="F8F8F8"/>
              </a:buClr>
            </a:pPr>
            <a:r>
              <a:rPr lang="en-US" sz="2800">
                <a:solidFill>
                  <a:schemeClr val="bg1"/>
                </a:solidFill>
              </a:rPr>
              <a:t>Individual Notifications</a:t>
            </a:r>
          </a:p>
          <a:p>
            <a:pPr>
              <a:buClr>
                <a:srgbClr val="F8F8F8"/>
              </a:buClr>
            </a:pPr>
            <a:r>
              <a:rPr lang="en-US" sz="3600">
                <a:solidFill>
                  <a:schemeClr val="bg1"/>
                </a:solidFill>
              </a:rPr>
              <a:t>Leave Administration</a:t>
            </a:r>
          </a:p>
          <a:p>
            <a:pPr lvl="1">
              <a:buClr>
                <a:srgbClr val="F8F8F8"/>
              </a:buClr>
            </a:pPr>
            <a:r>
              <a:rPr lang="en-US" sz="3200">
                <a:solidFill>
                  <a:schemeClr val="bg1"/>
                </a:solidFill>
              </a:rPr>
              <a:t>Coordinate other leaves and payments to employees on leave</a:t>
            </a:r>
          </a:p>
          <a:p>
            <a:pPr lvl="1">
              <a:buClr>
                <a:srgbClr val="F8F8F8"/>
              </a:buClr>
            </a:pPr>
            <a:r>
              <a:rPr lang="en-US" sz="3200">
                <a:solidFill>
                  <a:schemeClr val="bg1"/>
                </a:solidFill>
              </a:rPr>
              <a:t>Support return to work</a:t>
            </a:r>
          </a:p>
          <a:p>
            <a:pPr>
              <a:buClr>
                <a:srgbClr val="F8F8F8"/>
              </a:buClr>
            </a:pPr>
            <a:r>
              <a:rPr lang="en-US" sz="3600">
                <a:solidFill>
                  <a:schemeClr val="bg1"/>
                </a:solidFill>
              </a:rPr>
              <a:t>Collaborate &amp; Improve</a:t>
            </a:r>
          </a:p>
          <a:p>
            <a:pPr lvl="1">
              <a:buClr>
                <a:srgbClr val="F8F8F8"/>
              </a:buClr>
            </a:pPr>
            <a:r>
              <a:rPr lang="en-US" sz="3200">
                <a:solidFill>
                  <a:schemeClr val="bg1"/>
                </a:solidFill>
              </a:rPr>
              <a:t>Collaborate on how to operationalize the law</a:t>
            </a:r>
          </a:p>
          <a:p>
            <a:pPr lvl="1">
              <a:buClr>
                <a:srgbClr val="F8F8F8"/>
              </a:buClr>
            </a:pPr>
            <a:r>
              <a:rPr lang="en-US" sz="3200">
                <a:solidFill>
                  <a:schemeClr val="bg1"/>
                </a:solidFill>
              </a:rPr>
              <a:t>Provide input on how to improve over time</a:t>
            </a:r>
          </a:p>
          <a:p>
            <a:pPr marL="0" indent="0">
              <a:buNone/>
            </a:pPr>
            <a:r>
              <a:rPr lang="en-US" sz="3600">
                <a:solidFill>
                  <a:schemeClr val="bg1"/>
                </a:solidFill>
              </a:rPr>
              <a:t>As an employer, you play an important role in helping your employees learn about and access Paid Leave and in building an effective program.</a:t>
            </a:r>
            <a:endParaRPr lang="en-US" sz="2000" b="1">
              <a:solidFill>
                <a:schemeClr val="bg1"/>
              </a:solidFill>
            </a:endParaRPr>
          </a:p>
        </p:txBody>
      </p:sp>
      <p:sp>
        <p:nvSpPr>
          <p:cNvPr id="13" name="Footer Placeholder 4">
            <a:extLst>
              <a:ext uri="{FF2B5EF4-FFF2-40B4-BE49-F238E27FC236}">
                <a16:creationId xmlns:a16="http://schemas.microsoft.com/office/drawing/2014/main" id="{E2BF4CC3-1C18-5D48-9853-8C073602E6A9}"/>
              </a:ext>
            </a:extLst>
          </p:cNvPr>
          <p:cNvSpPr>
            <a:spLocks noGrp="1"/>
          </p:cNvSpPr>
          <p:nvPr>
            <p:ph type="ftr" sz="quarter" idx="3"/>
          </p:nvPr>
        </p:nvSpPr>
        <p:spPr/>
        <p:txBody>
          <a:bodyPr/>
          <a:lstStyle/>
          <a:p>
            <a:r>
              <a:rPr lang="en-US"/>
              <a:t>paidleave.mn.gov</a:t>
            </a:r>
          </a:p>
        </p:txBody>
      </p:sp>
      <p:sp>
        <p:nvSpPr>
          <p:cNvPr id="23" name="TextBox 22">
            <a:extLst>
              <a:ext uri="{FF2B5EF4-FFF2-40B4-BE49-F238E27FC236}">
                <a16:creationId xmlns:a16="http://schemas.microsoft.com/office/drawing/2014/main" id="{4D4102B6-A713-9C92-590E-ADB023A4D432}"/>
              </a:ext>
              <a:ext uri="{C183D7F6-B498-43B3-948B-1728B52AA6E4}">
                <adec:decorative xmlns:adec="http://schemas.microsoft.com/office/drawing/2017/decorative" val="1"/>
              </a:ext>
            </a:extLst>
          </p:cNvPr>
          <p:cNvSpPr txBox="1"/>
          <p:nvPr/>
        </p:nvSpPr>
        <p:spPr>
          <a:xfrm>
            <a:off x="545805" y="1571106"/>
            <a:ext cx="5387639" cy="430887"/>
          </a:xfrm>
          <a:prstGeom prst="rect">
            <a:avLst/>
          </a:prstGeom>
          <a:solidFill>
            <a:schemeClr val="tx1"/>
          </a:solidFill>
        </p:spPr>
        <p:txBody>
          <a:bodyPr wrap="square">
            <a:spAutoFit/>
          </a:bodyPr>
          <a:lstStyle/>
          <a:p>
            <a:r>
              <a:rPr lang="en-US" sz="2200" b="1">
                <a:solidFill>
                  <a:schemeClr val="bg1"/>
                </a:solidFill>
              </a:rPr>
              <a:t>Reporting &amp; Premiums</a:t>
            </a:r>
          </a:p>
        </p:txBody>
      </p:sp>
      <p:sp>
        <p:nvSpPr>
          <p:cNvPr id="22" name="TextBox 21">
            <a:extLst>
              <a:ext uri="{FF2B5EF4-FFF2-40B4-BE49-F238E27FC236}">
                <a16:creationId xmlns:a16="http://schemas.microsoft.com/office/drawing/2014/main" id="{26A9868D-39D3-3111-4732-94B1CE6428FE}"/>
              </a:ext>
              <a:ext uri="{C183D7F6-B498-43B3-948B-1728B52AA6E4}">
                <adec:decorative xmlns:adec="http://schemas.microsoft.com/office/drawing/2017/decorative" val="1"/>
              </a:ext>
            </a:extLst>
          </p:cNvPr>
          <p:cNvSpPr txBox="1"/>
          <p:nvPr/>
        </p:nvSpPr>
        <p:spPr>
          <a:xfrm>
            <a:off x="545806" y="2001993"/>
            <a:ext cx="5387639" cy="1406673"/>
          </a:xfrm>
          <a:prstGeom prst="rect">
            <a:avLst/>
          </a:prstGeom>
          <a:solidFill>
            <a:schemeClr val="bg1">
              <a:lumMod val="95000"/>
            </a:schemeClr>
          </a:solidFill>
        </p:spPr>
        <p:txBody>
          <a:bodyPr wrap="square" numCol="1"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Payroll deduction &amp; premium payment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Wage Reporting</a:t>
            </a:r>
          </a:p>
        </p:txBody>
      </p:sp>
      <p:sp>
        <p:nvSpPr>
          <p:cNvPr id="25" name="TextBox 24">
            <a:extLst>
              <a:ext uri="{FF2B5EF4-FFF2-40B4-BE49-F238E27FC236}">
                <a16:creationId xmlns:a16="http://schemas.microsoft.com/office/drawing/2014/main" id="{1D3E9025-18C4-BE5B-01AC-E01BBB3EE737}"/>
              </a:ext>
              <a:ext uri="{C183D7F6-B498-43B3-948B-1728B52AA6E4}">
                <adec:decorative xmlns:adec="http://schemas.microsoft.com/office/drawing/2017/decorative" val="1"/>
              </a:ext>
            </a:extLst>
          </p:cNvPr>
          <p:cNvSpPr txBox="1"/>
          <p:nvPr/>
        </p:nvSpPr>
        <p:spPr>
          <a:xfrm>
            <a:off x="6096000" y="1571106"/>
            <a:ext cx="5507903" cy="430887"/>
          </a:xfrm>
          <a:prstGeom prst="rect">
            <a:avLst/>
          </a:prstGeom>
          <a:solidFill>
            <a:schemeClr val="accent2"/>
          </a:solidFill>
        </p:spPr>
        <p:txBody>
          <a:bodyPr wrap="square">
            <a:spAutoFit/>
          </a:bodyPr>
          <a:lstStyle/>
          <a:p>
            <a:r>
              <a:rPr lang="en-US" sz="2200" b="1"/>
              <a:t>Educate &amp; Inform</a:t>
            </a:r>
          </a:p>
        </p:txBody>
      </p:sp>
      <p:sp>
        <p:nvSpPr>
          <p:cNvPr id="24" name="TextBox 23">
            <a:extLst>
              <a:ext uri="{FF2B5EF4-FFF2-40B4-BE49-F238E27FC236}">
                <a16:creationId xmlns:a16="http://schemas.microsoft.com/office/drawing/2014/main" id="{64A1809B-91A7-F4D7-8C48-DDC8CA6BA636}"/>
              </a:ext>
              <a:ext uri="{C183D7F6-B498-43B3-948B-1728B52AA6E4}">
                <adec:decorative xmlns:adec="http://schemas.microsoft.com/office/drawing/2017/decorative" val="1"/>
              </a:ext>
            </a:extLst>
          </p:cNvPr>
          <p:cNvSpPr txBox="1"/>
          <p:nvPr/>
        </p:nvSpPr>
        <p:spPr>
          <a:xfrm>
            <a:off x="6096001" y="2001993"/>
            <a:ext cx="5507903" cy="1406673"/>
          </a:xfrm>
          <a:prstGeom prst="rect">
            <a:avLst/>
          </a:prstGeom>
          <a:solidFill>
            <a:schemeClr val="bg1">
              <a:lumMod val="95000"/>
            </a:schemeClr>
          </a:solidFill>
        </p:spPr>
        <p:txBody>
          <a:bodyPr wrap="square" numCol="1"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Workforce Posters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Individual Notifications</a:t>
            </a:r>
          </a:p>
        </p:txBody>
      </p:sp>
      <p:sp>
        <p:nvSpPr>
          <p:cNvPr id="14" name="TextBox 13">
            <a:extLst>
              <a:ext uri="{FF2B5EF4-FFF2-40B4-BE49-F238E27FC236}">
                <a16:creationId xmlns:a16="http://schemas.microsoft.com/office/drawing/2014/main" id="{C60BACC6-DE07-ECE1-618A-CDCE916D4CB0}"/>
              </a:ext>
              <a:ext uri="{C183D7F6-B498-43B3-948B-1728B52AA6E4}">
                <adec:decorative xmlns:adec="http://schemas.microsoft.com/office/drawing/2017/decorative" val="1"/>
              </a:ext>
            </a:extLst>
          </p:cNvPr>
          <p:cNvSpPr txBox="1"/>
          <p:nvPr/>
        </p:nvSpPr>
        <p:spPr>
          <a:xfrm>
            <a:off x="545806" y="3575337"/>
            <a:ext cx="5387639" cy="430887"/>
          </a:xfrm>
          <a:prstGeom prst="rect">
            <a:avLst/>
          </a:prstGeom>
          <a:solidFill>
            <a:schemeClr val="accent6"/>
          </a:solidFill>
        </p:spPr>
        <p:txBody>
          <a:bodyPr wrap="square">
            <a:spAutoFit/>
          </a:bodyPr>
          <a:lstStyle/>
          <a:p>
            <a:r>
              <a:rPr lang="en-US" sz="2200" b="1">
                <a:solidFill>
                  <a:schemeClr val="bg1"/>
                </a:solidFill>
              </a:rPr>
              <a:t>Leave Administration</a:t>
            </a:r>
          </a:p>
        </p:txBody>
      </p:sp>
      <p:sp>
        <p:nvSpPr>
          <p:cNvPr id="4" name="TextBox 3">
            <a:extLst>
              <a:ext uri="{FF2B5EF4-FFF2-40B4-BE49-F238E27FC236}">
                <a16:creationId xmlns:a16="http://schemas.microsoft.com/office/drawing/2014/main" id="{50757057-8A20-B54B-D3CC-B2656B0563EF}"/>
              </a:ext>
              <a:ext uri="{C183D7F6-B498-43B3-948B-1728B52AA6E4}">
                <adec:decorative xmlns:adec="http://schemas.microsoft.com/office/drawing/2017/decorative" val="1"/>
              </a:ext>
            </a:extLst>
          </p:cNvPr>
          <p:cNvSpPr txBox="1"/>
          <p:nvPr/>
        </p:nvSpPr>
        <p:spPr>
          <a:xfrm>
            <a:off x="545807" y="4006224"/>
            <a:ext cx="5387639" cy="1406673"/>
          </a:xfrm>
          <a:prstGeom prst="rect">
            <a:avLst/>
          </a:prstGeom>
          <a:solidFill>
            <a:schemeClr val="bg1">
              <a:lumMod val="95000"/>
            </a:schemeClr>
          </a:solidFill>
        </p:spPr>
        <p:txBody>
          <a:bodyPr wrap="square" numCol="1"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Coordinate other leaves and payments to employees on leave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effectLst/>
              <a:highlight>
                <a:srgbClr val="FFFF00"/>
              </a:highligh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Support return to work</a:t>
            </a:r>
          </a:p>
        </p:txBody>
      </p:sp>
      <p:sp>
        <p:nvSpPr>
          <p:cNvPr id="16" name="TextBox 15">
            <a:extLst>
              <a:ext uri="{FF2B5EF4-FFF2-40B4-BE49-F238E27FC236}">
                <a16:creationId xmlns:a16="http://schemas.microsoft.com/office/drawing/2014/main" id="{AFC32378-3FD9-DD22-F127-38DEB9E083FA}"/>
              </a:ext>
              <a:ext uri="{C183D7F6-B498-43B3-948B-1728B52AA6E4}">
                <adec:decorative xmlns:adec="http://schemas.microsoft.com/office/drawing/2017/decorative" val="1"/>
              </a:ext>
            </a:extLst>
          </p:cNvPr>
          <p:cNvSpPr txBox="1"/>
          <p:nvPr/>
        </p:nvSpPr>
        <p:spPr>
          <a:xfrm>
            <a:off x="6096001" y="3575337"/>
            <a:ext cx="5507903" cy="430887"/>
          </a:xfrm>
          <a:prstGeom prst="rect">
            <a:avLst/>
          </a:prstGeom>
          <a:solidFill>
            <a:schemeClr val="accent3"/>
          </a:solidFill>
        </p:spPr>
        <p:txBody>
          <a:bodyPr wrap="square">
            <a:spAutoFit/>
          </a:bodyPr>
          <a:lstStyle/>
          <a:p>
            <a:r>
              <a:rPr lang="en-US" sz="2200" b="1">
                <a:solidFill>
                  <a:schemeClr val="bg1"/>
                </a:solidFill>
              </a:rPr>
              <a:t>Collaborate &amp; Improve</a:t>
            </a:r>
          </a:p>
        </p:txBody>
      </p:sp>
      <p:sp>
        <p:nvSpPr>
          <p:cNvPr id="15" name="TextBox 14">
            <a:extLst>
              <a:ext uri="{FF2B5EF4-FFF2-40B4-BE49-F238E27FC236}">
                <a16:creationId xmlns:a16="http://schemas.microsoft.com/office/drawing/2014/main" id="{F5DA57FD-A666-0DA6-5ABC-1273E6F86E79}"/>
              </a:ext>
              <a:ext uri="{C183D7F6-B498-43B3-948B-1728B52AA6E4}">
                <adec:decorative xmlns:adec="http://schemas.microsoft.com/office/drawing/2017/decorative" val="1"/>
              </a:ext>
            </a:extLst>
          </p:cNvPr>
          <p:cNvSpPr txBox="1"/>
          <p:nvPr/>
        </p:nvSpPr>
        <p:spPr>
          <a:xfrm>
            <a:off x="6096002" y="4006224"/>
            <a:ext cx="5507903" cy="1406673"/>
          </a:xfrm>
          <a:prstGeom prst="rect">
            <a:avLst/>
          </a:prstGeom>
          <a:solidFill>
            <a:schemeClr val="bg1">
              <a:lumMod val="95000"/>
            </a:schemeClr>
          </a:solidFill>
        </p:spPr>
        <p:txBody>
          <a:bodyPr wrap="square" numCol="1"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Collaborate on how to operationalize the law</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a:ln>
                  <a:noFill/>
                </a:ln>
                <a:effectLst/>
                <a:uLnTx/>
                <a:uFillTx/>
                <a:latin typeface="Calibri"/>
                <a:ea typeface="+mn-ea"/>
                <a:cs typeface="+mn-cs"/>
              </a:rPr>
              <a:t>Provide input on how to improve over time</a:t>
            </a:r>
          </a:p>
        </p:txBody>
      </p:sp>
      <p:sp>
        <p:nvSpPr>
          <p:cNvPr id="18" name="TextBox 17">
            <a:extLst>
              <a:ext uri="{FF2B5EF4-FFF2-40B4-BE49-F238E27FC236}">
                <a16:creationId xmlns:a16="http://schemas.microsoft.com/office/drawing/2014/main" id="{782F9EC3-1D9A-8A80-1D6D-0F199D3B9462}"/>
              </a:ext>
              <a:ext uri="{C183D7F6-B498-43B3-948B-1728B52AA6E4}">
                <adec:decorative xmlns:adec="http://schemas.microsoft.com/office/drawing/2017/decorative" val="1"/>
              </a:ext>
            </a:extLst>
          </p:cNvPr>
          <p:cNvSpPr txBox="1"/>
          <p:nvPr/>
        </p:nvSpPr>
        <p:spPr>
          <a:xfrm>
            <a:off x="545805" y="5537402"/>
            <a:ext cx="110490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libri"/>
                <a:ea typeface="+mn-ea"/>
                <a:cs typeface="+mn-cs"/>
              </a:rPr>
              <a:t>As an employer, you play an important role in helping your employees learn about and access Paid Leave and in building an effective program. </a:t>
            </a:r>
          </a:p>
        </p:txBody>
      </p:sp>
    </p:spTree>
    <p:extLst>
      <p:ext uri="{BB962C8B-B14F-4D97-AF65-F5344CB8AC3E}">
        <p14:creationId xmlns:p14="http://schemas.microsoft.com/office/powerpoint/2010/main" val="117507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26AB-2605-0476-11D9-C52DB32726F2}"/>
              </a:ext>
            </a:extLst>
          </p:cNvPr>
          <p:cNvSpPr>
            <a:spLocks noGrp="1"/>
          </p:cNvSpPr>
          <p:nvPr>
            <p:ph type="title"/>
          </p:nvPr>
        </p:nvSpPr>
        <p:spPr/>
        <p:txBody>
          <a:bodyPr/>
          <a:lstStyle/>
          <a:p>
            <a:r>
              <a:rPr lang="en-US"/>
              <a:t>Reporting Wages</a:t>
            </a:r>
          </a:p>
        </p:txBody>
      </p:sp>
      <p:sp>
        <p:nvSpPr>
          <p:cNvPr id="9" name="Footer Placeholder 4">
            <a:extLst>
              <a:ext uri="{FF2B5EF4-FFF2-40B4-BE49-F238E27FC236}">
                <a16:creationId xmlns:a16="http://schemas.microsoft.com/office/drawing/2014/main" id="{24DCEB9E-D4A8-CF16-EC27-64B46997A4E4}"/>
              </a:ext>
            </a:extLst>
          </p:cNvPr>
          <p:cNvSpPr>
            <a:spLocks noGrp="1"/>
          </p:cNvSpPr>
          <p:nvPr>
            <p:ph type="ftr" sz="quarter" idx="3"/>
          </p:nvPr>
        </p:nvSpPr>
        <p:spPr>
          <a:xfrm>
            <a:off x="3302177" y="6356349"/>
            <a:ext cx="5587647" cy="365125"/>
          </a:xfrm>
        </p:spPr>
        <p:txBody>
          <a:bodyPr/>
          <a:lstStyle/>
          <a:p>
            <a:r>
              <a:rPr lang="en-US"/>
              <a:t>paidleave.mn.gov</a:t>
            </a:r>
          </a:p>
        </p:txBody>
      </p:sp>
      <p:sp>
        <p:nvSpPr>
          <p:cNvPr id="4" name="Content Placeholder 2">
            <a:extLst>
              <a:ext uri="{FF2B5EF4-FFF2-40B4-BE49-F238E27FC236}">
                <a16:creationId xmlns:a16="http://schemas.microsoft.com/office/drawing/2014/main" id="{AD9725A4-2D77-CB25-55FE-46017D31B9A3}"/>
              </a:ext>
            </a:extLst>
          </p:cNvPr>
          <p:cNvSpPr>
            <a:spLocks noGrp="1"/>
          </p:cNvSpPr>
          <p:nvPr>
            <p:ph idx="1"/>
          </p:nvPr>
        </p:nvSpPr>
        <p:spPr>
          <a:xfrm>
            <a:off x="457203" y="1765005"/>
            <a:ext cx="7086337" cy="4340520"/>
          </a:xfrm>
        </p:spPr>
        <p:txBody>
          <a:bodyPr vert="horz" lIns="91440" tIns="45720" rIns="91440" bIns="45720" rtlCol="0" anchor="t">
            <a:normAutofit fontScale="92500" lnSpcReduction="20000"/>
          </a:bodyPr>
          <a:lstStyle/>
          <a:p>
            <a:pPr marL="0" indent="0">
              <a:buNone/>
              <a:defRPr/>
            </a:pPr>
            <a:r>
              <a:rPr kumimoji="0" lang="en-US" sz="2400" i="0" u="none" strike="noStrike" kern="1200" cap="none" spc="0" normalizeH="0" baseline="0" noProof="0">
                <a:ln>
                  <a:noFill/>
                </a:ln>
                <a:effectLst/>
                <a:uLnTx/>
                <a:uFillTx/>
                <a:ea typeface="+mn-ea"/>
                <a:cs typeface="+mn-cs"/>
              </a:rPr>
              <a:t>To determine if someone is eligible for Paid Leave </a:t>
            </a:r>
            <a:r>
              <a:rPr lang="en-US" sz="2400"/>
              <a:t>payments</a:t>
            </a:r>
            <a:r>
              <a:rPr kumimoji="0" lang="en-US" sz="2400" i="0" u="none" strike="noStrike" kern="1200" cap="none" spc="0" normalizeH="0" baseline="0" noProof="0">
                <a:ln>
                  <a:noFill/>
                </a:ln>
                <a:effectLst/>
                <a:uLnTx/>
                <a:uFillTx/>
                <a:ea typeface="+mn-ea"/>
                <a:cs typeface="+mn-cs"/>
              </a:rPr>
              <a:t>, Minnesota employers need to report wage data for their employees.</a:t>
            </a:r>
            <a:endParaRPr lang="en-US" sz="2400"/>
          </a:p>
          <a:p>
            <a:pPr>
              <a:defRPr/>
            </a:pPr>
            <a:r>
              <a:rPr kumimoji="0" lang="en-US" sz="2400" i="0" u="none" strike="noStrike" kern="1200" cap="none" spc="0" normalizeH="0" baseline="0" noProof="0">
                <a:ln>
                  <a:noFill/>
                </a:ln>
                <a:effectLst/>
                <a:uLnTx/>
                <a:uFillTx/>
                <a:ea typeface="+mn-ea"/>
                <a:cs typeface="+mn-cs"/>
              </a:rPr>
              <a:t>The Paid Leave program </a:t>
            </a:r>
            <a:r>
              <a:rPr lang="en-US" sz="2400"/>
              <a:t>is using</a:t>
            </a:r>
            <a:r>
              <a:rPr kumimoji="0" lang="en-US" sz="2400" i="0" u="none" strike="noStrike" kern="1200" cap="none" spc="0" normalizeH="0" baseline="0" noProof="0">
                <a:ln>
                  <a:noFill/>
                </a:ln>
                <a:effectLst/>
                <a:uLnTx/>
                <a:uFillTx/>
                <a:ea typeface="+mn-ea"/>
                <a:cs typeface="+mn-cs"/>
              </a:rPr>
              <a:t> the same online reporting system as Unemployment Insurance (UI) to reduce the administrative burden for employers.</a:t>
            </a:r>
            <a:br>
              <a:rPr lang="en-US" sz="2400" i="0" u="none" strike="noStrike" kern="1200" cap="none" spc="0" normalizeH="0" baseline="0" noProof="0">
                <a:ln>
                  <a:noFill/>
                </a:ln>
                <a:effectLst/>
                <a:uLnTx/>
                <a:uFillTx/>
              </a:rPr>
            </a:br>
            <a:endParaRPr kumimoji="0" lang="en-US" sz="2400" i="0" u="none" strike="noStrike" kern="1200" cap="none" spc="0" normalizeH="0" baseline="0" noProof="0">
              <a:ln>
                <a:noFill/>
              </a:ln>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effectLst/>
                <a:uLnTx/>
                <a:uFillTx/>
                <a:ea typeface="Calibri"/>
                <a:cs typeface="+mn-cs"/>
              </a:rPr>
              <a:t>Wages will be reported once per quarter using the current UI wage </a:t>
            </a:r>
            <a:r>
              <a:rPr lang="en-US" sz="2400">
                <a:ea typeface="Calibri"/>
              </a:rPr>
              <a:t>de</a:t>
            </a:r>
            <a:r>
              <a:rPr kumimoji="0" lang="en-US" sz="2400" i="0" u="none" strike="noStrike" kern="1200" cap="none" spc="0" normalizeH="0" baseline="0" noProof="0">
                <a:ln>
                  <a:noFill/>
                </a:ln>
                <a:effectLst/>
                <a:uLnTx/>
                <a:uFillTx/>
                <a:ea typeface="Calibri"/>
                <a:cs typeface="+mn-cs"/>
              </a:rPr>
              <a:t>tail reporting process and format.</a:t>
            </a:r>
          </a:p>
          <a:p>
            <a:pPr marL="0" marR="0" lvl="0" indent="0" algn="l" defTabSz="914400" rtl="0" eaLnBrk="1" fontAlgn="auto" latinLnBrk="0" hangingPunct="1">
              <a:lnSpc>
                <a:spcPct val="100000"/>
              </a:lnSpc>
              <a:spcBef>
                <a:spcPts val="0"/>
              </a:spcBef>
              <a:spcAft>
                <a:spcPts val="0"/>
              </a:spcAft>
              <a:buClrTx/>
              <a:buSzTx/>
              <a:buNone/>
              <a:tabLst/>
              <a:defRPr/>
            </a:pPr>
            <a:endParaRPr lang="en-US" sz="2400">
              <a:ea typeface="Calibri"/>
            </a:endParaRPr>
          </a:p>
          <a:p>
            <a:r>
              <a:rPr lang="en-US" sz="2400" i="0" u="none" strike="noStrike">
                <a:solidFill>
                  <a:srgbClr val="003865"/>
                </a:solidFill>
                <a:effectLst/>
              </a:rPr>
              <a:t>As of February 1, employers have reported wages for more </a:t>
            </a:r>
            <a:r>
              <a:rPr lang="en-US" sz="2400" i="0" strike="noStrike">
                <a:solidFill>
                  <a:srgbClr val="003865"/>
                </a:solidFill>
                <a:effectLst/>
              </a:rPr>
              <a:t>than 3.4 million </a:t>
            </a:r>
            <a:r>
              <a:rPr lang="en-US" sz="2400">
                <a:solidFill>
                  <a:srgbClr val="003865"/>
                </a:solidFill>
              </a:rPr>
              <a:t>employee records</a:t>
            </a:r>
            <a:r>
              <a:rPr lang="en-US" sz="2400" b="1" i="0" strike="noStrike">
                <a:solidFill>
                  <a:srgbClr val="003865"/>
                </a:solidFill>
                <a:effectLst/>
              </a:rPr>
              <a:t> </a:t>
            </a:r>
            <a:r>
              <a:rPr lang="en-US" sz="2400" i="0" u="none" strike="noStrike">
                <a:solidFill>
                  <a:srgbClr val="003865"/>
                </a:solidFill>
                <a:effectLst/>
              </a:rPr>
              <a:t>through the UI online portal.</a:t>
            </a:r>
            <a:endParaRPr kumimoji="0" lang="en-US" sz="1400" b="0" i="0" u="none" strike="noStrike" kern="1200" cap="none" spc="0" normalizeH="0" baseline="0" noProof="0">
              <a:ln>
                <a:noFill/>
              </a:ln>
              <a:effectLst/>
              <a:uLnTx/>
              <a:uFillTx/>
              <a:latin typeface="Calibri"/>
              <a:ea typeface="Calibri"/>
              <a:cs typeface="+mn-cs"/>
            </a:endParaRPr>
          </a:p>
          <a:p>
            <a:endParaRPr lang="en-US" sz="1400"/>
          </a:p>
        </p:txBody>
      </p:sp>
      <p:sp>
        <p:nvSpPr>
          <p:cNvPr id="3" name="TextBox 2">
            <a:extLst>
              <a:ext uri="{FF2B5EF4-FFF2-40B4-BE49-F238E27FC236}">
                <a16:creationId xmlns:a16="http://schemas.microsoft.com/office/drawing/2014/main" id="{E06565E1-CF12-8356-B7C5-5F4122435B2F}"/>
              </a:ext>
            </a:extLst>
          </p:cNvPr>
          <p:cNvSpPr txBox="1"/>
          <p:nvPr/>
        </p:nvSpPr>
        <p:spPr>
          <a:xfrm>
            <a:off x="8038215" y="2411335"/>
            <a:ext cx="3675321" cy="3180589"/>
          </a:xfrm>
          <a:prstGeom prst="rect">
            <a:avLst/>
          </a:prstGeom>
          <a:solidFill>
            <a:schemeClr val="bg1">
              <a:lumMod val="95000"/>
            </a:schemeClr>
          </a:solidFill>
        </p:spPr>
        <p:txBody>
          <a:bodyPr wrap="square" numCol="1" rtlCol="0" anchor="ctr">
            <a:noAutofit/>
          </a:bodyPr>
          <a:lstStyle/>
          <a:p>
            <a:pPr marL="0" indent="0">
              <a:buNone/>
            </a:pPr>
            <a:r>
              <a:rPr lang="en-US" sz="2000" b="0" i="0" u="none" strike="noStrike">
                <a:solidFill>
                  <a:srgbClr val="003865"/>
                </a:solidFill>
                <a:effectLst/>
              </a:rPr>
              <a:t>If you need assistance verifying </a:t>
            </a:r>
            <a:br>
              <a:rPr lang="en-US" sz="2000" b="0" i="0" u="none" strike="noStrike">
                <a:solidFill>
                  <a:srgbClr val="003865"/>
                </a:solidFill>
                <a:effectLst/>
              </a:rPr>
            </a:br>
            <a:r>
              <a:rPr lang="en-US" sz="2000" b="0" i="0" u="none" strike="noStrike">
                <a:solidFill>
                  <a:srgbClr val="003865"/>
                </a:solidFill>
                <a:effectLst/>
              </a:rPr>
              <a:t>or establishing your wage detail account, UI Customer Service Representatives are available </a:t>
            </a:r>
            <a:br>
              <a:rPr lang="en-US" sz="2000" b="0" i="0" u="none" strike="noStrike">
                <a:solidFill>
                  <a:srgbClr val="003865"/>
                </a:solidFill>
                <a:effectLst/>
              </a:rPr>
            </a:br>
            <a:r>
              <a:rPr lang="en-US" sz="2000" b="0" i="0" u="none" strike="noStrike">
                <a:solidFill>
                  <a:srgbClr val="003865"/>
                </a:solidFill>
                <a:effectLst/>
              </a:rPr>
              <a:t>to help. </a:t>
            </a:r>
          </a:p>
          <a:p>
            <a:pPr marL="0" indent="0">
              <a:buNone/>
            </a:pPr>
            <a:endParaRPr lang="en-US" sz="2000">
              <a:solidFill>
                <a:srgbClr val="003865"/>
              </a:solidFill>
            </a:endParaRPr>
          </a:p>
          <a:p>
            <a:pPr marL="0" indent="0">
              <a:buNone/>
            </a:pPr>
            <a:r>
              <a:rPr lang="en-US" sz="2000" b="0" i="0" u="none" strike="noStrike">
                <a:solidFill>
                  <a:srgbClr val="003865"/>
                </a:solidFill>
                <a:effectLst/>
              </a:rPr>
              <a:t>Phone: 651-296-6141</a:t>
            </a:r>
          </a:p>
          <a:p>
            <a:pPr marL="0" indent="0">
              <a:buNone/>
            </a:pPr>
            <a:r>
              <a:rPr lang="en-US" sz="2000" b="0" i="0" u="none" strike="noStrike">
                <a:solidFill>
                  <a:srgbClr val="003865"/>
                </a:solidFill>
                <a:effectLst/>
              </a:rPr>
              <a:t>Hours: M-F, 8:00 a.m. – 4:30 p.m.</a:t>
            </a:r>
            <a:endParaRPr lang="en-US" sz="2000">
              <a:ea typeface="Calibri"/>
              <a:cs typeface="Calibri"/>
            </a:endParaRPr>
          </a:p>
        </p:txBody>
      </p:sp>
      <p:sp>
        <p:nvSpPr>
          <p:cNvPr id="6" name="TextBox 5">
            <a:extLst>
              <a:ext uri="{FF2B5EF4-FFF2-40B4-BE49-F238E27FC236}">
                <a16:creationId xmlns:a16="http://schemas.microsoft.com/office/drawing/2014/main" id="{F2DB92EF-1006-B361-AA53-E84EADB4EFDB}"/>
              </a:ext>
            </a:extLst>
          </p:cNvPr>
          <p:cNvSpPr txBox="1"/>
          <p:nvPr/>
        </p:nvSpPr>
        <p:spPr>
          <a:xfrm>
            <a:off x="8038214" y="1980448"/>
            <a:ext cx="3675321" cy="430887"/>
          </a:xfrm>
          <a:prstGeom prst="rect">
            <a:avLst/>
          </a:prstGeom>
          <a:solidFill>
            <a:schemeClr val="accent4"/>
          </a:solidFill>
        </p:spPr>
        <p:txBody>
          <a:bodyPr wrap="square">
            <a:spAutoFit/>
          </a:bodyPr>
          <a:lstStyle/>
          <a:p>
            <a:r>
              <a:rPr lang="en-US" sz="2200" b="1">
                <a:solidFill>
                  <a:schemeClr val="bg1"/>
                </a:solidFill>
              </a:rPr>
              <a:t>Need help?</a:t>
            </a:r>
          </a:p>
        </p:txBody>
      </p:sp>
    </p:spTree>
    <p:extLst>
      <p:ext uri="{BB962C8B-B14F-4D97-AF65-F5344CB8AC3E}">
        <p14:creationId xmlns:p14="http://schemas.microsoft.com/office/powerpoint/2010/main" val="68854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4111AA-8B6B-F077-3D1E-F4C53E2756C2}"/>
              </a:ext>
              <a:ext uri="{C183D7F6-B498-43B3-948B-1728B52AA6E4}">
                <adec:decorative xmlns:adec="http://schemas.microsoft.com/office/drawing/2017/decorative" val="0"/>
              </a:ext>
            </a:extLst>
          </p:cNvPr>
          <p:cNvSpPr>
            <a:spLocks noGrp="1"/>
          </p:cNvSpPr>
          <p:nvPr>
            <p:ph type="title"/>
          </p:nvPr>
        </p:nvSpPr>
        <p:spPr/>
        <p:txBody>
          <a:bodyPr/>
          <a:lstStyle/>
          <a:p>
            <a:r>
              <a:rPr lang="en-US"/>
              <a:t>Funding the Program</a:t>
            </a:r>
          </a:p>
        </p:txBody>
      </p:sp>
      <p:sp>
        <p:nvSpPr>
          <p:cNvPr id="2" name="Content Placeholder 1">
            <a:extLst>
              <a:ext uri="{FF2B5EF4-FFF2-40B4-BE49-F238E27FC236}">
                <a16:creationId xmlns:a16="http://schemas.microsoft.com/office/drawing/2014/main" id="{D9CF75CE-FA48-5F7B-4C2A-2DD067EAA0E2}"/>
              </a:ext>
            </a:extLst>
          </p:cNvPr>
          <p:cNvSpPr>
            <a:spLocks noGrp="1"/>
          </p:cNvSpPr>
          <p:nvPr>
            <p:ph sz="half" idx="1"/>
          </p:nvPr>
        </p:nvSpPr>
        <p:spPr>
          <a:xfrm>
            <a:off x="560439" y="1594624"/>
            <a:ext cx="6407328" cy="4761725"/>
          </a:xfrm>
        </p:spPr>
        <p:txBody>
          <a:bodyPr vert="horz" lIns="91440" tIns="45720" rIns="91440" bIns="45720" rtlCol="0" anchor="t">
            <a:normAutofit fontScale="85000" lnSpcReduction="10000"/>
          </a:bodyPr>
          <a:lstStyle/>
          <a:p>
            <a:pPr marL="0" lvl="0" indent="0">
              <a:lnSpc>
                <a:spcPct val="110000"/>
              </a:lnSpc>
              <a:spcBef>
                <a:spcPts val="0"/>
              </a:spcBef>
              <a:spcAft>
                <a:spcPts val="600"/>
              </a:spcAft>
              <a:buClrTx/>
              <a:buNone/>
              <a:defRPr/>
            </a:pPr>
            <a:r>
              <a:rPr lang="en-US" sz="2800"/>
              <a:t>Starting January 2026, Paid Leave premiums will be financed through payroll deductions on employee wages and contributions from employers. The first premium is due April 30, 2026.</a:t>
            </a:r>
            <a:endParaRPr lang="en-US" sz="2400"/>
          </a:p>
          <a:p>
            <a:pPr marL="285750" lvl="0" indent="-285750">
              <a:lnSpc>
                <a:spcPct val="110000"/>
              </a:lnSpc>
              <a:spcBef>
                <a:spcPts val="0"/>
              </a:spcBef>
              <a:spcAft>
                <a:spcPts val="600"/>
              </a:spcAft>
              <a:buClrTx/>
              <a:defRPr/>
            </a:pPr>
            <a:r>
              <a:rPr lang="en-US" sz="2800"/>
              <a:t>Employers can deduct up to 50% of premiums from employee paychecks, starting January 1, 2026.</a:t>
            </a:r>
            <a:endParaRPr lang="en-US" sz="2800">
              <a:ea typeface="Calibri"/>
              <a:cs typeface="Calibri"/>
            </a:endParaRPr>
          </a:p>
          <a:p>
            <a:pPr>
              <a:lnSpc>
                <a:spcPct val="110000"/>
              </a:lnSpc>
              <a:spcAft>
                <a:spcPts val="0"/>
              </a:spcAft>
              <a:defRPr/>
            </a:pPr>
            <a:r>
              <a:rPr lang="en-US" sz="2800"/>
              <a:t>Employers with 30 or fewer employees with an average employee wage of less than 150% of the statewide average annual wage are entitled to a reduced premium, ($107,016 in 2025).</a:t>
            </a:r>
            <a:endParaRPr lang="en-US" sz="2800" dirty="0">
              <a:solidFill>
                <a:srgbClr val="003865"/>
              </a:solidFill>
              <a:ea typeface="Calibri"/>
              <a:cs typeface="Calibri"/>
            </a:endParaRPr>
          </a:p>
          <a:p>
            <a:pPr marL="285750" indent="-285750">
              <a:lnSpc>
                <a:spcPct val="110000"/>
              </a:lnSpc>
              <a:spcAft>
                <a:spcPts val="0"/>
              </a:spcAft>
              <a:defRPr/>
            </a:pPr>
            <a:endParaRPr lang="en-US" sz="2800" dirty="0">
              <a:ea typeface="Calibri"/>
              <a:cs typeface="Calibri"/>
            </a:endParaRPr>
          </a:p>
        </p:txBody>
      </p:sp>
      <p:sp>
        <p:nvSpPr>
          <p:cNvPr id="4" name="Footer Placeholder 3">
            <a:extLst>
              <a:ext uri="{FF2B5EF4-FFF2-40B4-BE49-F238E27FC236}">
                <a16:creationId xmlns:a16="http://schemas.microsoft.com/office/drawing/2014/main" id="{17AC1D5B-85D9-A4C8-FBE2-057C5C3470E5}"/>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
        <p:nvSpPr>
          <p:cNvPr id="9" name="Content Placeholder 8">
            <a:extLst>
              <a:ext uri="{FF2B5EF4-FFF2-40B4-BE49-F238E27FC236}">
                <a16:creationId xmlns:a16="http://schemas.microsoft.com/office/drawing/2014/main" id="{52ABF11C-7848-B346-B7D7-5329D6912F84}"/>
              </a:ext>
            </a:extLst>
          </p:cNvPr>
          <p:cNvSpPr>
            <a:spLocks noGrp="1"/>
          </p:cNvSpPr>
          <p:nvPr>
            <p:ph sz="half" idx="2"/>
          </p:nvPr>
        </p:nvSpPr>
        <p:spPr>
          <a:xfrm>
            <a:off x="6967767" y="1684316"/>
            <a:ext cx="5181600" cy="4582339"/>
          </a:xfrm>
        </p:spPr>
        <p:txBody>
          <a:bodyPr/>
          <a:lstStyle/>
          <a:p>
            <a:r>
              <a:rPr lang="en-US"/>
              <a:t>Total Premium Rate</a:t>
            </a:r>
          </a:p>
          <a:p>
            <a:pPr lvl="1"/>
            <a:r>
              <a:rPr lang="en-US"/>
              <a:t>Family Premium</a:t>
            </a:r>
          </a:p>
          <a:p>
            <a:pPr lvl="2"/>
            <a:r>
              <a:rPr lang="en-US"/>
              <a:t>Employer Portion</a:t>
            </a:r>
          </a:p>
          <a:p>
            <a:pPr lvl="2"/>
            <a:r>
              <a:rPr lang="en-US"/>
              <a:t>Employee Portion</a:t>
            </a:r>
          </a:p>
          <a:p>
            <a:pPr lvl="1"/>
            <a:r>
              <a:rPr lang="en-US"/>
              <a:t>Medical Premium</a:t>
            </a:r>
          </a:p>
          <a:p>
            <a:pPr lvl="2"/>
            <a:r>
              <a:rPr lang="en-US"/>
              <a:t>Employer Portion</a:t>
            </a:r>
          </a:p>
          <a:p>
            <a:pPr lvl="2"/>
            <a:r>
              <a:rPr lang="en-US"/>
              <a:t>Employee Portion</a:t>
            </a:r>
          </a:p>
        </p:txBody>
      </p:sp>
      <p:pic>
        <p:nvPicPr>
          <p:cNvPr id="10" name="Content Placeholder 7">
            <a:extLst>
              <a:ext uri="{FF2B5EF4-FFF2-40B4-BE49-F238E27FC236}">
                <a16:creationId xmlns:a16="http://schemas.microsoft.com/office/drawing/2014/main" id="{E6E6C5E2-C18F-28B8-FBE8-69A808E9EE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bwMode="auto">
          <a:xfrm>
            <a:off x="6967767" y="1766227"/>
            <a:ext cx="4848826" cy="4062529"/>
          </a:xfrm>
          <a:prstGeom prst="rect">
            <a:avLst/>
          </a:prstGeom>
          <a:solidFill>
            <a:schemeClr val="bg1"/>
          </a:solidFill>
        </p:spPr>
      </p:pic>
    </p:spTree>
    <p:extLst>
      <p:ext uri="{BB962C8B-B14F-4D97-AF65-F5344CB8AC3E}">
        <p14:creationId xmlns:p14="http://schemas.microsoft.com/office/powerpoint/2010/main" val="2293469704"/>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C25A-7EC0-03F2-4521-F95DA9D015E4}"/>
              </a:ext>
            </a:extLst>
          </p:cNvPr>
          <p:cNvSpPr>
            <a:spLocks noGrp="1"/>
          </p:cNvSpPr>
          <p:nvPr>
            <p:ph type="title"/>
          </p:nvPr>
        </p:nvSpPr>
        <p:spPr/>
        <p:txBody>
          <a:bodyPr/>
          <a:lstStyle/>
          <a:p>
            <a:r>
              <a:rPr lang="en-US"/>
              <a:t>Small Employer Assistance</a:t>
            </a:r>
          </a:p>
        </p:txBody>
      </p:sp>
      <p:sp>
        <p:nvSpPr>
          <p:cNvPr id="3" name="Content Placeholder 2">
            <a:extLst>
              <a:ext uri="{FF2B5EF4-FFF2-40B4-BE49-F238E27FC236}">
                <a16:creationId xmlns:a16="http://schemas.microsoft.com/office/drawing/2014/main" id="{99281100-BE86-4E39-F9F6-F8CB6BFEF0F9}"/>
              </a:ext>
            </a:extLst>
          </p:cNvPr>
          <p:cNvSpPr>
            <a:spLocks noGrp="1"/>
          </p:cNvSpPr>
          <p:nvPr>
            <p:ph sz="half" idx="1"/>
          </p:nvPr>
        </p:nvSpPr>
        <p:spPr>
          <a:xfrm>
            <a:off x="4152901" y="2158144"/>
            <a:ext cx="7645399" cy="107289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rgbClr val="003865"/>
                </a:solidFill>
                <a:effectLst/>
                <a:uLnTx/>
                <a:uFillTx/>
                <a:latin typeface="Calibri"/>
                <a:ea typeface="+mn-ea"/>
                <a:cs typeface="+mn-cs"/>
              </a:rPr>
              <a:t>Starting in January 2026,</a:t>
            </a:r>
            <a:r>
              <a:rPr kumimoji="0" lang="en-US" sz="2000" b="0" i="0" strike="noStrike" kern="1200" cap="none" spc="0" normalizeH="0" baseline="0" noProof="0">
                <a:ln>
                  <a:noFill/>
                </a:ln>
                <a:solidFill>
                  <a:srgbClr val="003865"/>
                </a:solidFill>
                <a:effectLst/>
                <a:uLnTx/>
                <a:uFillTx/>
                <a:latin typeface="Calibri"/>
                <a:ea typeface="+mn-ea"/>
                <a:cs typeface="+mn-cs"/>
              </a:rPr>
              <a:t> </a:t>
            </a:r>
            <a:r>
              <a:rPr kumimoji="0" lang="en-US" sz="2000" b="0" i="0" u="none" strike="noStrike" kern="1200" cap="none" spc="0" normalizeH="0" baseline="0" noProof="0">
                <a:ln>
                  <a:noFill/>
                </a:ln>
                <a:solidFill>
                  <a:srgbClr val="003865"/>
                </a:solidFill>
                <a:effectLst/>
                <a:uLnTx/>
                <a:uFillTx/>
                <a:latin typeface="Calibri"/>
                <a:ea typeface="+mn-ea"/>
                <a:cs typeface="+mn-cs"/>
              </a:rPr>
              <a:t>funding will be available to support small businesses during an employee’s absence. Leave administrators will be able to apply for this funding once an employee is approved for leave. </a:t>
            </a:r>
          </a:p>
        </p:txBody>
      </p:sp>
      <p:pic>
        <p:nvPicPr>
          <p:cNvPr id="8" name="Content Placeholder 7">
            <a:extLst>
              <a:ext uri="{FF2B5EF4-FFF2-40B4-BE49-F238E27FC236}">
                <a16:creationId xmlns:a16="http://schemas.microsoft.com/office/drawing/2014/main" id="{D264060A-1734-F3C3-3A55-1E1FEBF746FD}"/>
              </a:ext>
              <a:ext uri="{C183D7F6-B498-43B3-948B-1728B52AA6E4}">
                <adec:decorative xmlns:adec="http://schemas.microsoft.com/office/drawing/2017/decorative" val="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39719" t="8692" r="10276"/>
          <a:stretch/>
        </p:blipFill>
        <p:spPr>
          <a:xfrm>
            <a:off x="393700" y="1805131"/>
            <a:ext cx="3505198" cy="4266327"/>
          </a:xfrm>
          <a:prstGeom prst="rect">
            <a:avLst/>
          </a:prstGeom>
        </p:spPr>
      </p:pic>
      <p:sp>
        <p:nvSpPr>
          <p:cNvPr id="11" name="Footer Placeholder 4">
            <a:extLst>
              <a:ext uri="{FF2B5EF4-FFF2-40B4-BE49-F238E27FC236}">
                <a16:creationId xmlns:a16="http://schemas.microsoft.com/office/drawing/2014/main" id="{D07DBABF-3FB9-C8E2-BEF4-82D911F985AF}"/>
              </a:ext>
              <a:ext uri="{C183D7F6-B498-43B3-948B-1728B52AA6E4}">
                <adec:decorative xmlns:adec="http://schemas.microsoft.com/office/drawing/2017/decorative" val="1"/>
              </a:ext>
            </a:extLst>
          </p:cNvPr>
          <p:cNvSpPr>
            <a:spLocks noGrp="1"/>
          </p:cNvSpPr>
          <p:nvPr>
            <p:ph type="ftr" sz="quarter" idx="3"/>
          </p:nvPr>
        </p:nvSpPr>
        <p:spPr>
          <a:xfrm>
            <a:off x="3302177" y="6356349"/>
            <a:ext cx="5587647" cy="365125"/>
          </a:xfrm>
        </p:spPr>
        <p:txBody>
          <a:bodyPr/>
          <a:lstStyle/>
          <a:p>
            <a:r>
              <a:rPr lang="en-US"/>
              <a:t>paidleave.mn.gov</a:t>
            </a:r>
          </a:p>
        </p:txBody>
      </p:sp>
      <p:sp>
        <p:nvSpPr>
          <p:cNvPr id="7" name="TextBox 6">
            <a:extLst>
              <a:ext uri="{FF2B5EF4-FFF2-40B4-BE49-F238E27FC236}">
                <a16:creationId xmlns:a16="http://schemas.microsoft.com/office/drawing/2014/main" id="{066D699C-F1AB-5944-CB2A-722985482235}"/>
              </a:ext>
            </a:extLst>
          </p:cNvPr>
          <p:cNvSpPr txBox="1"/>
          <p:nvPr/>
        </p:nvSpPr>
        <p:spPr>
          <a:xfrm>
            <a:off x="4152901" y="3503458"/>
            <a:ext cx="3784600" cy="430887"/>
          </a:xfrm>
          <a:prstGeom prst="rect">
            <a:avLst/>
          </a:prstGeom>
          <a:solidFill>
            <a:srgbClr val="7030A0"/>
          </a:solidFill>
        </p:spPr>
        <p:txBody>
          <a:bodyPr wrap="square">
            <a:spAutoFit/>
          </a:bodyPr>
          <a:lstStyle/>
          <a:p>
            <a:r>
              <a:rPr lang="en-US" sz="2200" b="1">
                <a:solidFill>
                  <a:schemeClr val="bg1"/>
                </a:solidFill>
              </a:rPr>
              <a:t>Qualifications:</a:t>
            </a:r>
          </a:p>
        </p:txBody>
      </p:sp>
      <p:sp>
        <p:nvSpPr>
          <p:cNvPr id="6" name="TextBox 5">
            <a:extLst>
              <a:ext uri="{FF2B5EF4-FFF2-40B4-BE49-F238E27FC236}">
                <a16:creationId xmlns:a16="http://schemas.microsoft.com/office/drawing/2014/main" id="{8E3CC497-55DC-4B06-B05B-840E25195ABB}"/>
              </a:ext>
            </a:extLst>
          </p:cNvPr>
          <p:cNvSpPr txBox="1"/>
          <p:nvPr/>
        </p:nvSpPr>
        <p:spPr>
          <a:xfrm>
            <a:off x="4152901" y="3934345"/>
            <a:ext cx="3784599" cy="1772937"/>
          </a:xfrm>
          <a:prstGeom prst="rect">
            <a:avLst/>
          </a:prstGeom>
          <a:solidFill>
            <a:schemeClr val="bg1">
              <a:lumMod val="95000"/>
            </a:schemeClr>
          </a:solidFill>
        </p:spPr>
        <p:txBody>
          <a:bodyPr wrap="square" numCol="1" rtlCol="0" anchor="ctr">
            <a:noAutofit/>
          </a:bodyPr>
          <a:lstStyle/>
          <a:p>
            <a:pPr marL="285750" indent="-285750">
              <a:buFont typeface="Arial" panose="020B0604020202020204" pitchFamily="34" charset="0"/>
              <a:buChar char="•"/>
              <a:defRPr/>
            </a:pPr>
            <a:r>
              <a:rPr kumimoji="0" lang="en-US" sz="2000" b="0" i="0" u="none" strike="noStrike" kern="1200" cap="none" spc="0" normalizeH="0" baseline="0" noProof="0">
                <a:ln>
                  <a:noFill/>
                </a:ln>
                <a:solidFill>
                  <a:srgbClr val="003865"/>
                </a:solidFill>
                <a:effectLst/>
                <a:uLnTx/>
                <a:uFillTx/>
                <a:latin typeface="Calibri"/>
                <a:ea typeface="+mn-ea"/>
                <a:cs typeface="+mn-cs"/>
              </a:rPr>
              <a:t>30 or fewer employees</a:t>
            </a:r>
          </a:p>
          <a:p>
            <a:pPr marL="285750" indent="-285750">
              <a:buFont typeface="Arial" panose="020B0604020202020204" pitchFamily="34" charset="0"/>
              <a:buChar char="•"/>
              <a:defRPr/>
            </a:pPr>
            <a:r>
              <a:rPr kumimoji="0" lang="en-US" sz="2000" b="0" i="0" u="none" strike="noStrike" kern="1200" cap="none" spc="0" normalizeH="0" baseline="0" noProof="0">
                <a:ln>
                  <a:noFill/>
                </a:ln>
                <a:solidFill>
                  <a:srgbClr val="003865"/>
                </a:solidFill>
                <a:effectLst/>
                <a:uLnTx/>
                <a:uFillTx/>
                <a:latin typeface="Calibri"/>
                <a:ea typeface="+mn-ea"/>
                <a:cs typeface="+mn-cs"/>
              </a:rPr>
              <a:t>Average employee wage of under 150% of Statewide Average Annual Wage ($104,286 in 2023)</a:t>
            </a:r>
          </a:p>
        </p:txBody>
      </p:sp>
      <p:sp>
        <p:nvSpPr>
          <p:cNvPr id="5" name="TextBox 4">
            <a:extLst>
              <a:ext uri="{FF2B5EF4-FFF2-40B4-BE49-F238E27FC236}">
                <a16:creationId xmlns:a16="http://schemas.microsoft.com/office/drawing/2014/main" id="{6F5692B4-6C92-46FC-6F9F-BDAC93C6E905}"/>
              </a:ext>
            </a:extLst>
          </p:cNvPr>
          <p:cNvSpPr txBox="1"/>
          <p:nvPr/>
        </p:nvSpPr>
        <p:spPr>
          <a:xfrm>
            <a:off x="8191501" y="3515925"/>
            <a:ext cx="3784599" cy="430887"/>
          </a:xfrm>
          <a:prstGeom prst="rect">
            <a:avLst/>
          </a:prstGeom>
          <a:solidFill>
            <a:schemeClr val="accent3"/>
          </a:solidFill>
        </p:spPr>
        <p:txBody>
          <a:bodyPr wrap="square">
            <a:spAutoFit/>
          </a:bodyPr>
          <a:lstStyle/>
          <a:p>
            <a:r>
              <a:rPr lang="en-US" sz="2200" b="1">
                <a:solidFill>
                  <a:schemeClr val="bg1"/>
                </a:solidFill>
              </a:rPr>
              <a:t>Benefits:</a:t>
            </a:r>
          </a:p>
        </p:txBody>
      </p:sp>
      <p:sp>
        <p:nvSpPr>
          <p:cNvPr id="4" name="TextBox 3">
            <a:extLst>
              <a:ext uri="{FF2B5EF4-FFF2-40B4-BE49-F238E27FC236}">
                <a16:creationId xmlns:a16="http://schemas.microsoft.com/office/drawing/2014/main" id="{328FFBC6-464B-65D6-3AB4-0C895AAC782D}"/>
              </a:ext>
            </a:extLst>
          </p:cNvPr>
          <p:cNvSpPr txBox="1"/>
          <p:nvPr/>
        </p:nvSpPr>
        <p:spPr>
          <a:xfrm>
            <a:off x="8191503" y="3946812"/>
            <a:ext cx="3784600" cy="1772937"/>
          </a:xfrm>
          <a:prstGeom prst="rect">
            <a:avLst/>
          </a:prstGeom>
          <a:solidFill>
            <a:schemeClr val="bg1">
              <a:lumMod val="95000"/>
            </a:schemeClr>
          </a:solidFill>
        </p:spPr>
        <p:txBody>
          <a:bodyPr wrap="square" numCol="1" rtlCol="0" anchor="ctr">
            <a:noAutofit/>
          </a:bodyPr>
          <a:lstStyle/>
          <a:p>
            <a:pPr>
              <a:defRPr/>
            </a:pPr>
            <a:r>
              <a:rPr kumimoji="0" lang="en-US" sz="2000" b="0" i="0" u="none" strike="noStrike" kern="1200" cap="none" spc="0" normalizeH="0" baseline="0" noProof="0">
                <a:ln>
                  <a:noFill/>
                </a:ln>
                <a:solidFill>
                  <a:srgbClr val="003865"/>
                </a:solidFill>
                <a:effectLst/>
                <a:uLnTx/>
                <a:uFillTx/>
                <a:latin typeface="Calibri"/>
                <a:ea typeface="+mn-ea"/>
                <a:cs typeface="+mn-cs"/>
              </a:rPr>
              <a:t>Funding up to $3,000 to</a:t>
            </a:r>
          </a:p>
          <a:p>
            <a:pPr marL="285750" indent="-285750">
              <a:buFont typeface="Arial" panose="020B0604020202020204" pitchFamily="34" charset="0"/>
              <a:buChar char="•"/>
              <a:defRPr/>
            </a:pPr>
            <a:r>
              <a:rPr kumimoji="0" lang="en-US" sz="2000" b="0" i="0" u="none" strike="noStrike" kern="1200" cap="none" spc="0" normalizeH="0" baseline="0" noProof="0">
                <a:ln>
                  <a:noFill/>
                </a:ln>
                <a:solidFill>
                  <a:srgbClr val="003865"/>
                </a:solidFill>
                <a:effectLst/>
                <a:uLnTx/>
                <a:uFillTx/>
                <a:latin typeface="Calibri"/>
                <a:ea typeface="+mn-ea"/>
                <a:cs typeface="+mn-cs"/>
              </a:rPr>
              <a:t>Hire temporary workers</a:t>
            </a:r>
          </a:p>
          <a:p>
            <a:pPr marL="285750" indent="-285750">
              <a:buFont typeface="Arial" panose="020B0604020202020204" pitchFamily="34" charset="0"/>
              <a:buChar char="•"/>
              <a:defRPr/>
            </a:pPr>
            <a:r>
              <a:rPr kumimoji="0" lang="en-US" sz="2000" b="0" i="0" u="none" strike="noStrike" kern="1200" cap="none" spc="0" normalizeH="0" baseline="0" noProof="0">
                <a:ln>
                  <a:noFill/>
                </a:ln>
                <a:solidFill>
                  <a:srgbClr val="003865"/>
                </a:solidFill>
                <a:effectLst/>
                <a:uLnTx/>
                <a:uFillTx/>
                <a:latin typeface="Calibri"/>
                <a:ea typeface="+mn-ea"/>
                <a:cs typeface="+mn-cs"/>
              </a:rPr>
              <a:t>Increase an existing workers’ wages to substitute for an employee </a:t>
            </a:r>
            <a:endParaRPr lang="en-US" sz="2000"/>
          </a:p>
        </p:txBody>
      </p:sp>
    </p:spTree>
    <p:extLst>
      <p:ext uri="{BB962C8B-B14F-4D97-AF65-F5344CB8AC3E}">
        <p14:creationId xmlns:p14="http://schemas.microsoft.com/office/powerpoint/2010/main" val="124899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CB9DA-58EA-2C92-9C03-555E0DB7F388}"/>
              </a:ext>
            </a:extLst>
          </p:cNvPr>
          <p:cNvSpPr>
            <a:spLocks noGrp="1"/>
          </p:cNvSpPr>
          <p:nvPr>
            <p:ph type="title"/>
          </p:nvPr>
        </p:nvSpPr>
        <p:spPr/>
        <p:txBody>
          <a:bodyPr/>
          <a:lstStyle/>
          <a:p>
            <a:r>
              <a:rPr lang="en-US"/>
              <a:t>Why Paid Leave Matters</a:t>
            </a:r>
          </a:p>
        </p:txBody>
      </p:sp>
      <p:sp>
        <p:nvSpPr>
          <p:cNvPr id="6" name="Content Placeholder 5">
            <a:extLst>
              <a:ext uri="{FF2B5EF4-FFF2-40B4-BE49-F238E27FC236}">
                <a16:creationId xmlns:a16="http://schemas.microsoft.com/office/drawing/2014/main" id="{F51E9C06-5BCF-C411-D777-4D6FDD4D0A9E}"/>
              </a:ext>
            </a:extLst>
          </p:cNvPr>
          <p:cNvSpPr>
            <a:spLocks noGrp="1"/>
          </p:cNvSpPr>
          <p:nvPr>
            <p:ph idx="1"/>
          </p:nvPr>
        </p:nvSpPr>
        <p:spPr>
          <a:xfrm>
            <a:off x="470603" y="1620834"/>
            <a:ext cx="7530398" cy="4656139"/>
          </a:xfrm>
        </p:spPr>
        <p:txBody>
          <a:bodyPr vert="horz" lIns="91440" tIns="45720" rIns="91440" bIns="45720" rtlCol="0" anchor="t">
            <a:noAutofit/>
          </a:bodyPr>
          <a:lstStyle/>
          <a:p>
            <a:r>
              <a:rPr lang="en-US" sz="2200">
                <a:solidFill>
                  <a:schemeClr val="tx1"/>
                </a:solidFill>
              </a:rPr>
              <a:t>Minnesotans take care of each other. In our communities, families, and workplaces, </a:t>
            </a:r>
            <a:r>
              <a:rPr lang="en-US" sz="2200" b="1">
                <a:solidFill>
                  <a:schemeClr val="tx1"/>
                </a:solidFill>
              </a:rPr>
              <a:t>we step up and help</a:t>
            </a:r>
            <a:r>
              <a:rPr lang="en-US" sz="2200">
                <a:solidFill>
                  <a:schemeClr val="tx1"/>
                </a:solidFill>
              </a:rPr>
              <a:t> the people we care about. </a:t>
            </a:r>
          </a:p>
          <a:p>
            <a:r>
              <a:rPr lang="en-US" sz="2200">
                <a:solidFill>
                  <a:schemeClr val="tx1"/>
                </a:solidFill>
              </a:rPr>
              <a:t>Minnesota Paid Leave will </a:t>
            </a:r>
            <a:r>
              <a:rPr lang="en-US" sz="2200" b="1">
                <a:solidFill>
                  <a:schemeClr val="tx1"/>
                </a:solidFill>
              </a:rPr>
              <a:t>support people when they need time to care </a:t>
            </a:r>
            <a:r>
              <a:rPr lang="en-US" sz="2200">
                <a:solidFill>
                  <a:schemeClr val="tx1"/>
                </a:solidFill>
              </a:rPr>
              <a:t>for themselves and their loved ones. </a:t>
            </a:r>
          </a:p>
          <a:p>
            <a:r>
              <a:rPr lang="en-US" sz="2200">
                <a:solidFill>
                  <a:schemeClr val="tx1"/>
                </a:solidFill>
              </a:rPr>
              <a:t>Supporting your employees when they need time for leave </a:t>
            </a:r>
            <a:r>
              <a:rPr lang="en-US" sz="2200" b="1">
                <a:solidFill>
                  <a:schemeClr val="tx1"/>
                </a:solidFill>
              </a:rPr>
              <a:t>builds connections in our families, communities, and workplaces</a:t>
            </a:r>
            <a:r>
              <a:rPr lang="en-US" sz="2200">
                <a:solidFill>
                  <a:schemeClr val="tx1"/>
                </a:solidFill>
              </a:rPr>
              <a:t>, and improves employee retention, performance and morale on the job. </a:t>
            </a:r>
          </a:p>
          <a:p>
            <a:r>
              <a:rPr lang="en-US" sz="2200"/>
              <a:t>Minnesota Paid Leave will help ensure Minnesotans </a:t>
            </a:r>
            <a:r>
              <a:rPr lang="en-US" sz="2200" b="1"/>
              <a:t>don't need to choose between financial stability and being there for their families.</a:t>
            </a:r>
            <a:endParaRPr lang="en-US" sz="2200" b="1">
              <a:ea typeface="Calibri"/>
              <a:cs typeface="Calibri"/>
            </a:endParaRPr>
          </a:p>
        </p:txBody>
      </p:sp>
      <p:sp>
        <p:nvSpPr>
          <p:cNvPr id="2" name="Footer Placeholder 3">
            <a:extLst>
              <a:ext uri="{FF2B5EF4-FFF2-40B4-BE49-F238E27FC236}">
                <a16:creationId xmlns:a16="http://schemas.microsoft.com/office/drawing/2014/main" id="{B818E1F0-1B90-89BD-9368-DEB0A475197B}"/>
              </a:ext>
              <a:ext uri="{C183D7F6-B498-43B3-948B-1728B52AA6E4}">
                <adec:decorative xmlns:adec="http://schemas.microsoft.com/office/drawing/2017/decorative" val="1"/>
              </a:ext>
            </a:extLst>
          </p:cNvPr>
          <p:cNvSpPr>
            <a:spLocks noGrp="1"/>
          </p:cNvSpPr>
          <p:nvPr>
            <p:ph type="ftr" sz="quarter" idx="3"/>
          </p:nvPr>
        </p:nvSpPr>
        <p:spPr>
          <a:xfrm>
            <a:off x="9937707" y="6226515"/>
            <a:ext cx="2004925"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ea typeface="+mn-ea"/>
                <a:cs typeface="+mn-cs"/>
              </a:rPr>
              <a:t>mn.gov/deed</a:t>
            </a:r>
          </a:p>
        </p:txBody>
      </p:sp>
      <p:pic>
        <p:nvPicPr>
          <p:cNvPr id="4100" name="Picture 4">
            <a:extLst>
              <a:ext uri="{FF2B5EF4-FFF2-40B4-BE49-F238E27FC236}">
                <a16:creationId xmlns:a16="http://schemas.microsoft.com/office/drawing/2014/main" id="{84F2373E-83AE-BD68-9E0F-F16EA8859EDF}"/>
              </a:ext>
              <a:ext uri="{C183D7F6-B498-43B3-948B-1728B52AA6E4}">
                <adec:decorative xmlns:adec="http://schemas.microsoft.com/office/drawing/2017/decorative" val="1"/>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2315" t="9254" r="13505" b="9611"/>
          <a:stretch/>
        </p:blipFill>
        <p:spPr bwMode="auto">
          <a:xfrm>
            <a:off x="7924419" y="1610517"/>
            <a:ext cx="4026576" cy="440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76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831C-DA0D-A275-90B5-CE72DD6AC9A8}"/>
              </a:ext>
            </a:extLst>
          </p:cNvPr>
          <p:cNvSpPr>
            <a:spLocks noGrp="1"/>
          </p:cNvSpPr>
          <p:nvPr>
            <p:ph type="title"/>
          </p:nvPr>
        </p:nvSpPr>
        <p:spPr/>
        <p:txBody>
          <a:bodyPr/>
          <a:lstStyle/>
          <a:p>
            <a:r>
              <a:rPr lang="en-US"/>
              <a:t>Informing Your Workforce</a:t>
            </a:r>
          </a:p>
        </p:txBody>
      </p:sp>
      <p:sp>
        <p:nvSpPr>
          <p:cNvPr id="5" name="Content Placeholder 4">
            <a:extLst>
              <a:ext uri="{FF2B5EF4-FFF2-40B4-BE49-F238E27FC236}">
                <a16:creationId xmlns:a16="http://schemas.microsoft.com/office/drawing/2014/main" id="{67A8690F-6717-31D0-80FE-5D757BF814A1}"/>
              </a:ext>
            </a:extLst>
          </p:cNvPr>
          <p:cNvSpPr>
            <a:spLocks noGrp="1"/>
          </p:cNvSpPr>
          <p:nvPr>
            <p:ph sz="half" idx="1"/>
          </p:nvPr>
        </p:nvSpPr>
        <p:spPr/>
        <p:txBody>
          <a:bodyPr>
            <a:normAutofit fontScale="92500" lnSpcReduction="10000"/>
          </a:bodyPr>
          <a:lstStyle/>
          <a:p>
            <a:pPr marL="0" indent="0">
              <a:buNone/>
            </a:pPr>
            <a:r>
              <a:rPr lang="en-US" sz="2800" b="1"/>
              <a:t>By</a:t>
            </a:r>
            <a:r>
              <a:rPr lang="en-US" sz="2800"/>
              <a:t> </a:t>
            </a:r>
            <a:r>
              <a:rPr lang="en-US" sz="2800" b="1"/>
              <a:t>December 2025</a:t>
            </a:r>
            <a:r>
              <a:rPr lang="en-US" sz="2800"/>
              <a:t>, Minnesota employers must: </a:t>
            </a:r>
            <a:endParaRPr lang="en-US"/>
          </a:p>
          <a:p>
            <a:pPr>
              <a:buClr>
                <a:schemeClr val="bg1"/>
              </a:buClr>
            </a:pPr>
            <a:r>
              <a:rPr lang="en-US" sz="2800"/>
              <a:t>Hang a workforce poster in a conspicuous place in English and any language spoken by five or more employees or independent contractors.</a:t>
            </a:r>
          </a:p>
          <a:p>
            <a:pPr>
              <a:buClr>
                <a:schemeClr val="bg1"/>
              </a:buClr>
            </a:pPr>
            <a:r>
              <a:rPr lang="en-US" sz="2800"/>
              <a:t>Notify individual employees directly in their native language within 30 days of hire (or 30 days before premium collection begins).</a:t>
            </a:r>
          </a:p>
        </p:txBody>
      </p:sp>
      <p:sp>
        <p:nvSpPr>
          <p:cNvPr id="6" name="Content Placeholder 5">
            <a:extLst>
              <a:ext uri="{FF2B5EF4-FFF2-40B4-BE49-F238E27FC236}">
                <a16:creationId xmlns:a16="http://schemas.microsoft.com/office/drawing/2014/main" id="{504DB4E9-FEFA-318D-8AC3-7B12604835BB}"/>
              </a:ext>
            </a:extLst>
          </p:cNvPr>
          <p:cNvSpPr>
            <a:spLocks noGrp="1"/>
          </p:cNvSpPr>
          <p:nvPr>
            <p:ph sz="half" idx="2"/>
          </p:nvPr>
        </p:nvSpPr>
        <p:spPr/>
        <p:txBody>
          <a:bodyPr>
            <a:normAutofit lnSpcReduction="10000"/>
          </a:bodyPr>
          <a:lstStyle/>
          <a:p>
            <a:pPr marL="0" lvl="0" indent="0">
              <a:spcBef>
                <a:spcPts val="0"/>
              </a:spcBef>
              <a:spcAft>
                <a:spcPts val="1200"/>
              </a:spcAft>
              <a:buClrTx/>
              <a:buNone/>
              <a:defRPr/>
            </a:pPr>
            <a:r>
              <a:rPr lang="en-US" sz="2400"/>
              <a:t>Most Minnesotans learn about their rights and benefits in the workplace. </a:t>
            </a:r>
          </a:p>
          <a:p>
            <a:pPr marL="0" lvl="0" indent="0">
              <a:spcBef>
                <a:spcPts val="0"/>
              </a:spcBef>
              <a:spcAft>
                <a:spcPts val="1200"/>
              </a:spcAft>
              <a:buClrTx/>
              <a:buNone/>
              <a:defRPr/>
            </a:pPr>
            <a:r>
              <a:rPr lang="en-US" sz="2400"/>
              <a:t>Minnesota Paid Leave will </a:t>
            </a:r>
            <a:r>
              <a:rPr lang="en-US" sz="2400" b="1"/>
              <a:t>help you be an effective and enthusiastic messenger </a:t>
            </a:r>
            <a:r>
              <a:rPr lang="en-US" sz="2400"/>
              <a:t>to your employees so you can benefit from the </a:t>
            </a:r>
            <a:r>
              <a:rPr lang="en-US" sz="2400" b="1"/>
              <a:t>improved retention, productivity, and morale </a:t>
            </a:r>
            <a:r>
              <a:rPr lang="en-US" sz="2400"/>
              <a:t>Paid Leave brings.</a:t>
            </a:r>
          </a:p>
          <a:p>
            <a:pPr marL="0" indent="0">
              <a:spcAft>
                <a:spcPts val="1200"/>
              </a:spcAft>
              <a:buNone/>
              <a:defRPr/>
            </a:pPr>
            <a:r>
              <a:rPr lang="en-US" sz="2400"/>
              <a:t>Minnesota Paid Leave will create the poster and a model notification letter and make them available in multiple languages on our website.</a:t>
            </a:r>
          </a:p>
        </p:txBody>
      </p:sp>
      <p:sp>
        <p:nvSpPr>
          <p:cNvPr id="11" name="Rectangle 10">
            <a:extLst>
              <a:ext uri="{FF2B5EF4-FFF2-40B4-BE49-F238E27FC236}">
                <a16:creationId xmlns:a16="http://schemas.microsoft.com/office/drawing/2014/main" id="{12A71F82-923A-5903-CD17-07A1138F169C}"/>
              </a:ext>
              <a:ext uri="{C183D7F6-B498-43B3-948B-1728B52AA6E4}">
                <adec:decorative xmlns:adec="http://schemas.microsoft.com/office/drawing/2017/decorative" val="1"/>
              </a:ext>
            </a:extLst>
          </p:cNvPr>
          <p:cNvSpPr/>
          <p:nvPr/>
        </p:nvSpPr>
        <p:spPr>
          <a:xfrm>
            <a:off x="582306" y="1446028"/>
            <a:ext cx="11113508" cy="491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9F8984B-75CD-C208-EA55-8892ABB4F6E4}"/>
              </a:ext>
              <a:ext uri="{C183D7F6-B498-43B3-948B-1728B52AA6E4}">
                <adec:decorative xmlns:adec="http://schemas.microsoft.com/office/drawing/2017/decorative" val="1"/>
              </a:ext>
            </a:extLst>
          </p:cNvPr>
          <p:cNvGrpSpPr/>
          <p:nvPr/>
        </p:nvGrpSpPr>
        <p:grpSpPr>
          <a:xfrm>
            <a:off x="582306" y="1766273"/>
            <a:ext cx="10870349" cy="4208081"/>
            <a:chOff x="582306" y="1766273"/>
            <a:chExt cx="10870349" cy="4208081"/>
          </a:xfrm>
        </p:grpSpPr>
        <p:sp>
          <p:nvSpPr>
            <p:cNvPr id="3" name="TextBox 2">
              <a:extLst>
                <a:ext uri="{FF2B5EF4-FFF2-40B4-BE49-F238E27FC236}">
                  <a16:creationId xmlns:a16="http://schemas.microsoft.com/office/drawing/2014/main" id="{F539EE6C-765F-A907-A7C3-4BA0FF2D604C}"/>
                </a:ext>
                <a:ext uri="{C183D7F6-B498-43B3-948B-1728B52AA6E4}">
                  <adec:decorative xmlns:adec="http://schemas.microsoft.com/office/drawing/2017/decorative" val="1"/>
                </a:ext>
              </a:extLst>
            </p:cNvPr>
            <p:cNvSpPr txBox="1"/>
            <p:nvPr/>
          </p:nvSpPr>
          <p:spPr>
            <a:xfrm>
              <a:off x="582306" y="1766273"/>
              <a:ext cx="58431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effectLst/>
                  <a:uLnTx/>
                  <a:uFillTx/>
                  <a:latin typeface="Calibri"/>
                  <a:ea typeface="+mn-ea"/>
                  <a:cs typeface="+mn-cs"/>
                </a:rPr>
                <a:t>By</a:t>
              </a:r>
              <a:r>
                <a:rPr kumimoji="0" lang="en-US" sz="2200" i="0" u="none" strike="noStrike" kern="1200" cap="none" spc="0" normalizeH="0" baseline="0" noProof="0">
                  <a:ln>
                    <a:noFill/>
                  </a:ln>
                  <a:effectLst/>
                  <a:uLnTx/>
                  <a:uFillTx/>
                  <a:latin typeface="Calibri"/>
                  <a:ea typeface="+mn-ea"/>
                  <a:cs typeface="+mn-cs"/>
                </a:rPr>
                <a:t> </a:t>
              </a:r>
              <a:r>
                <a:rPr kumimoji="0" lang="en-US" sz="2200" b="1" i="0" u="none" strike="noStrike" kern="1200" cap="none" spc="0" normalizeH="0" baseline="0" noProof="0">
                  <a:ln>
                    <a:noFill/>
                  </a:ln>
                  <a:effectLst/>
                  <a:uLnTx/>
                  <a:uFillTx/>
                  <a:latin typeface="Calibri"/>
                  <a:ea typeface="+mn-ea"/>
                  <a:cs typeface="+mn-cs"/>
                </a:rPr>
                <a:t>December 2025</a:t>
              </a:r>
              <a:r>
                <a:rPr kumimoji="0" lang="en-US" sz="2200" i="0" u="none" strike="noStrike" kern="1200" cap="none" spc="0" normalizeH="0" baseline="0" noProof="0">
                  <a:ln>
                    <a:noFill/>
                  </a:ln>
                  <a:effectLst/>
                  <a:uLnTx/>
                  <a:uFillTx/>
                  <a:latin typeface="Calibri"/>
                  <a:ea typeface="+mn-ea"/>
                  <a:cs typeface="+mn-cs"/>
                </a:rPr>
                <a:t>, Minnesota employers must: </a:t>
              </a:r>
            </a:p>
          </p:txBody>
        </p:sp>
        <p:sp>
          <p:nvSpPr>
            <p:cNvPr id="24" name="TextBox 23">
              <a:extLst>
                <a:ext uri="{FF2B5EF4-FFF2-40B4-BE49-F238E27FC236}">
                  <a16:creationId xmlns:a16="http://schemas.microsoft.com/office/drawing/2014/main" id="{1EE27B77-CD3D-9FAE-73D4-B95D4A42F1B6}"/>
                </a:ext>
                <a:ext uri="{C183D7F6-B498-43B3-948B-1728B52AA6E4}">
                  <adec:decorative xmlns:adec="http://schemas.microsoft.com/office/drawing/2017/decorative" val="1"/>
                </a:ext>
              </a:extLst>
            </p:cNvPr>
            <p:cNvSpPr txBox="1"/>
            <p:nvPr/>
          </p:nvSpPr>
          <p:spPr>
            <a:xfrm>
              <a:off x="887772" y="2988230"/>
              <a:ext cx="2048082" cy="707886"/>
            </a:xfrm>
            <a:prstGeom prst="rect">
              <a:avLst/>
            </a:prstGeom>
            <a:solidFill>
              <a:schemeClr val="accent2"/>
            </a:solidFill>
          </p:spPr>
          <p:txBody>
            <a:bodyPr wrap="square">
              <a:spAutoFit/>
            </a:bodyPr>
            <a:lstStyle/>
            <a:p>
              <a:r>
                <a:rPr lang="en-US" sz="2000" b="1"/>
                <a:t>Hang a workforce poster</a:t>
              </a:r>
            </a:p>
          </p:txBody>
        </p:sp>
        <p:pic>
          <p:nvPicPr>
            <p:cNvPr id="8" name="Graphic 7">
              <a:extLst>
                <a:ext uri="{FF2B5EF4-FFF2-40B4-BE49-F238E27FC236}">
                  <a16:creationId xmlns:a16="http://schemas.microsoft.com/office/drawing/2014/main" id="{823D799D-F9E8-7B60-AFB8-0AFF2C187F0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475" y="2437982"/>
              <a:ext cx="2329544" cy="3536372"/>
            </a:xfrm>
            <a:prstGeom prst="rect">
              <a:avLst/>
            </a:prstGeom>
          </p:spPr>
        </p:pic>
        <p:sp>
          <p:nvSpPr>
            <p:cNvPr id="10" name="TextBox 9">
              <a:extLst>
                <a:ext uri="{FF2B5EF4-FFF2-40B4-BE49-F238E27FC236}">
                  <a16:creationId xmlns:a16="http://schemas.microsoft.com/office/drawing/2014/main" id="{9D95560C-CB14-325F-AF09-9A2406569FEF}"/>
                </a:ext>
                <a:ext uri="{C183D7F6-B498-43B3-948B-1728B52AA6E4}">
                  <adec:decorative xmlns:adec="http://schemas.microsoft.com/office/drawing/2017/decorative" val="1"/>
                </a:ext>
              </a:extLst>
            </p:cNvPr>
            <p:cNvSpPr txBox="1"/>
            <p:nvPr/>
          </p:nvSpPr>
          <p:spPr>
            <a:xfrm>
              <a:off x="887772" y="3652030"/>
              <a:ext cx="2140157" cy="2246769"/>
            </a:xfrm>
            <a:prstGeom prst="rect">
              <a:avLst/>
            </a:prstGeom>
            <a:noFill/>
          </p:spPr>
          <p:txBody>
            <a:bodyPr wrap="square">
              <a:spAutoFit/>
            </a:bodyPr>
            <a:lstStyle/>
            <a:p>
              <a:r>
                <a:rPr lang="en-US" sz="2000">
                  <a:solidFill>
                    <a:schemeClr val="tx1"/>
                  </a:solidFill>
                </a:rPr>
                <a:t>in a conspicuous place in English and any language spoken by five or more employees or independent contractors.</a:t>
              </a:r>
            </a:p>
          </p:txBody>
        </p:sp>
        <p:grpSp>
          <p:nvGrpSpPr>
            <p:cNvPr id="29" name="Group 28">
              <a:extLst>
                <a:ext uri="{FF2B5EF4-FFF2-40B4-BE49-F238E27FC236}">
                  <a16:creationId xmlns:a16="http://schemas.microsoft.com/office/drawing/2014/main" id="{574030AF-E9EC-07D6-F298-D10369952E42}"/>
                </a:ext>
                <a:ext uri="{C183D7F6-B498-43B3-948B-1728B52AA6E4}">
                  <adec:decorative xmlns:adec="http://schemas.microsoft.com/office/drawing/2017/decorative" val="1"/>
                </a:ext>
              </a:extLst>
            </p:cNvPr>
            <p:cNvGrpSpPr/>
            <p:nvPr/>
          </p:nvGrpSpPr>
          <p:grpSpPr>
            <a:xfrm>
              <a:off x="3503869" y="2700626"/>
              <a:ext cx="2588261" cy="3273728"/>
              <a:chOff x="3507739" y="2201859"/>
              <a:chExt cx="2588261" cy="3178240"/>
            </a:xfrm>
          </p:grpSpPr>
          <p:grpSp>
            <p:nvGrpSpPr>
              <p:cNvPr id="20" name="Group 19">
                <a:extLst>
                  <a:ext uri="{FF2B5EF4-FFF2-40B4-BE49-F238E27FC236}">
                    <a16:creationId xmlns:a16="http://schemas.microsoft.com/office/drawing/2014/main" id="{4A6F673C-C62E-2C03-8D58-834292BF7D41}"/>
                  </a:ext>
                </a:extLst>
              </p:cNvPr>
              <p:cNvGrpSpPr/>
              <p:nvPr/>
            </p:nvGrpSpPr>
            <p:grpSpPr>
              <a:xfrm>
                <a:off x="3507739" y="2201859"/>
                <a:ext cx="2588261" cy="3178240"/>
                <a:chOff x="1069339" y="2846841"/>
                <a:chExt cx="2588261" cy="3178240"/>
              </a:xfrm>
            </p:grpSpPr>
            <p:pic>
              <p:nvPicPr>
                <p:cNvPr id="13" name="Graphic 12">
                  <a:extLst>
                    <a:ext uri="{FF2B5EF4-FFF2-40B4-BE49-F238E27FC236}">
                      <a16:creationId xmlns:a16="http://schemas.microsoft.com/office/drawing/2014/main" id="{23ADB7B0-AF06-2C31-CD3E-501A84CA1C5C}"/>
                    </a:ext>
                  </a:extLst>
                </p:cNvPr>
                <p:cNvPicPr>
                  <a:picLocks noChangeAspect="1"/>
                </p:cNvPicPr>
                <p:nvPr/>
              </p:nvPicPr>
              <p:blipFill>
                <a:blip r:embed="rId4">
                  <a:extLst>
                    <a:ext uri="{96DAC541-7B7A-43D3-8B79-37D633B846F1}">
                      <asvg:svgBlip xmlns:asvg="http://schemas.microsoft.com/office/drawing/2016/SVG/main" r:embed="rId5"/>
                    </a:ext>
                  </a:extLst>
                </a:blip>
                <a:srcRect l="12592" r="12555"/>
                <a:stretch/>
              </p:blipFill>
              <p:spPr>
                <a:xfrm>
                  <a:off x="1069339" y="2846841"/>
                  <a:ext cx="2588261" cy="3178240"/>
                </a:xfrm>
                <a:prstGeom prst="rect">
                  <a:avLst/>
                </a:prstGeom>
              </p:spPr>
            </p:pic>
            <p:sp>
              <p:nvSpPr>
                <p:cNvPr id="15" name="TextBox 14">
                  <a:extLst>
                    <a:ext uri="{FF2B5EF4-FFF2-40B4-BE49-F238E27FC236}">
                      <a16:creationId xmlns:a16="http://schemas.microsoft.com/office/drawing/2014/main" id="{9BA32D41-527F-B532-CB75-2149028A1864}"/>
                    </a:ext>
                  </a:extLst>
                </p:cNvPr>
                <p:cNvSpPr txBox="1"/>
                <p:nvPr/>
              </p:nvSpPr>
              <p:spPr>
                <a:xfrm>
                  <a:off x="1379574" y="3884571"/>
                  <a:ext cx="2115466" cy="1938992"/>
                </a:xfrm>
                <a:prstGeom prst="rect">
                  <a:avLst/>
                </a:prstGeom>
                <a:noFill/>
              </p:spPr>
              <p:txBody>
                <a:bodyPr wrap="square">
                  <a:spAutoFit/>
                </a:bodyPr>
                <a:lstStyle/>
                <a:p>
                  <a:r>
                    <a:rPr lang="en-US" sz="2000" b="0" i="0" kern="1200">
                      <a:solidFill>
                        <a:schemeClr val="tx1"/>
                      </a:solidFill>
                      <a:effectLst/>
                      <a:latin typeface="+mn-lt"/>
                      <a:ea typeface="+mn-ea"/>
                      <a:cs typeface="+mn-cs"/>
                    </a:rPr>
                    <a:t>directly in their native language within 30 days of hire (or 30 days before premium collection begins).</a:t>
                  </a:r>
                </a:p>
              </p:txBody>
            </p:sp>
          </p:grpSp>
          <p:sp>
            <p:nvSpPr>
              <p:cNvPr id="25" name="TextBox 24">
                <a:extLst>
                  <a:ext uri="{FF2B5EF4-FFF2-40B4-BE49-F238E27FC236}">
                    <a16:creationId xmlns:a16="http://schemas.microsoft.com/office/drawing/2014/main" id="{7B2807EE-A586-1A6C-9868-7AC195A026F6}"/>
                  </a:ext>
                </a:extLst>
              </p:cNvPr>
              <p:cNvSpPr txBox="1"/>
              <p:nvPr/>
            </p:nvSpPr>
            <p:spPr>
              <a:xfrm>
                <a:off x="3824597" y="2490783"/>
                <a:ext cx="1943948" cy="717452"/>
              </a:xfrm>
              <a:prstGeom prst="rect">
                <a:avLst/>
              </a:prstGeom>
              <a:solidFill>
                <a:schemeClr val="accent6"/>
              </a:solidFill>
            </p:spPr>
            <p:txBody>
              <a:bodyPr wrap="square">
                <a:spAutoFit/>
              </a:bodyPr>
              <a:lstStyle/>
              <a:p>
                <a:r>
                  <a:rPr lang="en-US" sz="2000" b="1">
                    <a:solidFill>
                      <a:schemeClr val="bg1"/>
                    </a:solidFill>
                  </a:rPr>
                  <a:t>Notify individual employees</a:t>
                </a:r>
              </a:p>
            </p:txBody>
          </p:sp>
        </p:grpSp>
        <p:sp>
          <p:nvSpPr>
            <p:cNvPr id="27" name="TextBox 26">
              <a:extLst>
                <a:ext uri="{FF2B5EF4-FFF2-40B4-BE49-F238E27FC236}">
                  <a16:creationId xmlns:a16="http://schemas.microsoft.com/office/drawing/2014/main" id="{CB28052E-56FE-0719-6706-FD60A22DCE74}"/>
                </a:ext>
                <a:ext uri="{C183D7F6-B498-43B3-948B-1728B52AA6E4}">
                  <adec:decorative xmlns:adec="http://schemas.microsoft.com/office/drawing/2017/decorative" val="1"/>
                </a:ext>
              </a:extLst>
            </p:cNvPr>
            <p:cNvSpPr txBox="1"/>
            <p:nvPr/>
          </p:nvSpPr>
          <p:spPr>
            <a:xfrm>
              <a:off x="6807480" y="1807010"/>
              <a:ext cx="4645175" cy="4167343"/>
            </a:xfrm>
            <a:prstGeom prst="rect">
              <a:avLst/>
            </a:prstGeom>
            <a:solidFill>
              <a:schemeClr val="bg2"/>
            </a:solidFill>
          </p:spPr>
          <p:txBody>
            <a:bodyPr wrap="square" lIns="182880" rIns="182880"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a:latin typeface="Calibri"/>
                </a:rPr>
                <a:t>Most Minnesotans learn about their rights and benefits in the workplace.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a:latin typeface="Calibri"/>
                </a:rPr>
                <a:t>Minnesota Paid Leave will </a:t>
              </a:r>
              <a:r>
                <a:rPr lang="en-US" sz="2000" b="1">
                  <a:latin typeface="Calibri"/>
                </a:rPr>
                <a:t>help you be an effective and enthusiastic messenger </a:t>
              </a:r>
              <a:r>
                <a:rPr lang="en-US" sz="2000">
                  <a:latin typeface="Calibri"/>
                </a:rPr>
                <a:t>to your employees so you can benefit from the </a:t>
              </a:r>
              <a:r>
                <a:rPr lang="en-US" sz="2000" b="1">
                  <a:latin typeface="Calibri"/>
                </a:rPr>
                <a:t>improved retention, productivity, and morale </a:t>
              </a:r>
              <a:r>
                <a:rPr lang="en-US" sz="2000">
                  <a:latin typeface="Calibri"/>
                </a:rPr>
                <a:t>Paid Leave brings.</a:t>
              </a:r>
            </a:p>
            <a:p>
              <a:pPr>
                <a:spcAft>
                  <a:spcPts val="1200"/>
                </a:spcAft>
                <a:defRPr/>
              </a:pPr>
              <a:r>
                <a:rPr lang="en-US" sz="2000"/>
                <a:t>Minnesota Paid Leave will c</a:t>
              </a:r>
              <a:r>
                <a:rPr lang="en-US" sz="2000">
                  <a:solidFill>
                    <a:schemeClr val="tx1"/>
                  </a:solidFill>
                </a:rPr>
                <a:t>reate the poster and a model notification letter and make them available in multiple languages on our website.</a:t>
              </a:r>
            </a:p>
          </p:txBody>
        </p:sp>
      </p:grpSp>
      <p:sp>
        <p:nvSpPr>
          <p:cNvPr id="7" name="Footer Placeholder 4">
            <a:extLst>
              <a:ext uri="{FF2B5EF4-FFF2-40B4-BE49-F238E27FC236}">
                <a16:creationId xmlns:a16="http://schemas.microsoft.com/office/drawing/2014/main" id="{50F2946E-E2F9-5BB6-029E-21F1DA4B2CC5}"/>
              </a:ext>
            </a:extLst>
          </p:cNvPr>
          <p:cNvSpPr txBox="1">
            <a:spLocks/>
          </p:cNvSpPr>
          <p:nvPr/>
        </p:nvSpPr>
        <p:spPr bwMode="black">
          <a:xfrm>
            <a:off x="3302177" y="6356349"/>
            <a:ext cx="5587647"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paidleave.mn.gov</a:t>
            </a:r>
          </a:p>
        </p:txBody>
      </p:sp>
    </p:spTree>
    <p:extLst>
      <p:ext uri="{BB962C8B-B14F-4D97-AF65-F5344CB8AC3E}">
        <p14:creationId xmlns:p14="http://schemas.microsoft.com/office/powerpoint/2010/main" val="526508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6404-0299-AB05-0D73-D96BF481AC60}"/>
              </a:ext>
            </a:extLst>
          </p:cNvPr>
          <p:cNvSpPr>
            <a:spLocks noGrp="1"/>
          </p:cNvSpPr>
          <p:nvPr>
            <p:ph type="title"/>
          </p:nvPr>
        </p:nvSpPr>
        <p:spPr/>
        <p:txBody>
          <a:bodyPr/>
          <a:lstStyle/>
          <a:p>
            <a:r>
              <a:rPr lang="en-US"/>
              <a:t>Coordinating Benefits and Leave</a:t>
            </a:r>
          </a:p>
        </p:txBody>
      </p:sp>
      <p:sp>
        <p:nvSpPr>
          <p:cNvPr id="4" name="Footer Placeholder 3">
            <a:extLst>
              <a:ext uri="{FF2B5EF4-FFF2-40B4-BE49-F238E27FC236}">
                <a16:creationId xmlns:a16="http://schemas.microsoft.com/office/drawing/2014/main" id="{F10E5EA8-9C64-D523-52CD-ADCD5DEBBAE5}"/>
              </a:ext>
              <a:ext uri="{C183D7F6-B498-43B3-948B-1728B52AA6E4}">
                <adec:decorative xmlns:adec="http://schemas.microsoft.com/office/drawing/2017/decorative" val="1"/>
              </a:ext>
            </a:extLst>
          </p:cNvPr>
          <p:cNvSpPr>
            <a:spLocks noGrp="1"/>
          </p:cNvSpPr>
          <p:nvPr>
            <p:ph type="ftr" sz="quarter" idx="3"/>
          </p:nvPr>
        </p:nvSpPr>
        <p:spPr>
          <a:xfrm>
            <a:off x="9783192" y="6311960"/>
            <a:ext cx="2054018"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
        <p:nvSpPr>
          <p:cNvPr id="28" name="Content Placeholder 2">
            <a:extLst>
              <a:ext uri="{FF2B5EF4-FFF2-40B4-BE49-F238E27FC236}">
                <a16:creationId xmlns:a16="http://schemas.microsoft.com/office/drawing/2014/main" id="{4EE9DEC1-EDD3-6EE0-ADA4-03C76B20A5C8}"/>
              </a:ext>
            </a:extLst>
          </p:cNvPr>
          <p:cNvSpPr>
            <a:spLocks noGrp="1"/>
          </p:cNvSpPr>
          <p:nvPr>
            <p:ph idx="1"/>
          </p:nvPr>
        </p:nvSpPr>
        <p:spPr>
          <a:xfrm>
            <a:off x="461322" y="1744883"/>
            <a:ext cx="8315658" cy="5251798"/>
          </a:xfrm>
          <a:noFill/>
        </p:spPr>
        <p:txBody>
          <a:bodyPr vert="horz" lIns="91440" tIns="45720" rIns="91440" bIns="45720" rtlCol="0" anchor="t">
            <a:noAutofit/>
          </a:bodyPr>
          <a:lstStyle/>
          <a:p>
            <a:pPr marL="0" indent="0">
              <a:buNone/>
            </a:pPr>
            <a:r>
              <a:rPr lang="en-US" sz="2200">
                <a:solidFill>
                  <a:schemeClr val="tx1"/>
                </a:solidFill>
              </a:rPr>
              <a:t>Paid Leave fits into a bigger picture for workers and employers, as many already offer various leave benefits to employees.</a:t>
            </a:r>
          </a:p>
          <a:p>
            <a:pPr marL="0" indent="0">
              <a:buNone/>
            </a:pPr>
            <a:r>
              <a:rPr lang="en-US" sz="2200">
                <a:solidFill>
                  <a:schemeClr val="tx1"/>
                </a:solidFill>
              </a:rPr>
              <a:t>As a trusted messenger to your workers and with your experience in the workplace, employers will play an important role coordinating Paid Leave and other benefits. </a:t>
            </a:r>
          </a:p>
          <a:p>
            <a:pPr marL="0" indent="0">
              <a:buNone/>
            </a:pPr>
            <a:r>
              <a:rPr lang="en-US" sz="2200">
                <a:solidFill>
                  <a:schemeClr val="tx1"/>
                </a:solidFill>
              </a:rPr>
              <a:t>Minnesota Paid Leave is partnering with employers and communities to deliver solutions that make Paid Leave work for all Minnesotans.</a:t>
            </a:r>
            <a:endParaRPr lang="en-US" sz="2200">
              <a:solidFill>
                <a:schemeClr val="tx1"/>
              </a:solidFill>
              <a:cs typeface="Calibri"/>
            </a:endParaRPr>
          </a:p>
          <a:p>
            <a:pPr marL="0" indent="0">
              <a:buNone/>
            </a:pPr>
            <a:r>
              <a:rPr lang="en-US" sz="2200" b="1">
                <a:solidFill>
                  <a:schemeClr val="tx1"/>
                </a:solidFill>
              </a:rPr>
              <a:t>Your partnership and support for Paid Leave allows employees to take the time they need to care, builds connections in our communities and workplaces, and improves retention, productivity, and morale on the job.</a:t>
            </a:r>
            <a:endParaRPr lang="en-US" sz="2200" b="1">
              <a:solidFill>
                <a:schemeClr val="tx1"/>
              </a:solidFill>
              <a:cs typeface="Calibri"/>
            </a:endParaRPr>
          </a:p>
        </p:txBody>
      </p:sp>
      <p:pic>
        <p:nvPicPr>
          <p:cNvPr id="30" name="Picture 29" descr="four piece puzzle with the pieces labeled FMLA, short-term disability, ESST, and Paid Leave. ">
            <a:extLst>
              <a:ext uri="{FF2B5EF4-FFF2-40B4-BE49-F238E27FC236}">
                <a16:creationId xmlns:a16="http://schemas.microsoft.com/office/drawing/2014/main" id="{9BEBE9D6-611E-B6CB-67D2-0CF7DCAA104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627615" y="1898146"/>
            <a:ext cx="3730297" cy="3730297"/>
          </a:xfrm>
          <a:prstGeom prst="rect">
            <a:avLst/>
          </a:prstGeom>
        </p:spPr>
      </p:pic>
    </p:spTree>
    <p:extLst>
      <p:ext uri="{BB962C8B-B14F-4D97-AF65-F5344CB8AC3E}">
        <p14:creationId xmlns:p14="http://schemas.microsoft.com/office/powerpoint/2010/main" val="3585449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1ECB-24C7-3D82-48C5-34CD693F3383}"/>
              </a:ext>
            </a:extLst>
          </p:cNvPr>
          <p:cNvSpPr>
            <a:spLocks noGrp="1"/>
          </p:cNvSpPr>
          <p:nvPr>
            <p:ph type="title"/>
          </p:nvPr>
        </p:nvSpPr>
        <p:spPr/>
        <p:txBody>
          <a:bodyPr/>
          <a:lstStyle/>
          <a:p>
            <a:r>
              <a:rPr lang="en-US"/>
              <a:t>Help Make Paid Leave Work</a:t>
            </a:r>
          </a:p>
        </p:txBody>
      </p:sp>
      <p:sp>
        <p:nvSpPr>
          <p:cNvPr id="3" name="Content Placeholder 2">
            <a:extLst>
              <a:ext uri="{FF2B5EF4-FFF2-40B4-BE49-F238E27FC236}">
                <a16:creationId xmlns:a16="http://schemas.microsoft.com/office/drawing/2014/main" id="{84A05CE8-C4AD-2AB9-E219-710657EAD141}"/>
              </a:ext>
            </a:extLst>
          </p:cNvPr>
          <p:cNvSpPr>
            <a:spLocks noGrp="1"/>
          </p:cNvSpPr>
          <p:nvPr>
            <p:ph idx="1"/>
          </p:nvPr>
        </p:nvSpPr>
        <p:spPr>
          <a:xfrm>
            <a:off x="346306" y="1836828"/>
            <a:ext cx="10734885" cy="4582339"/>
          </a:xfrm>
        </p:spPr>
        <p:txBody>
          <a:bodyPr vert="horz" lIns="91440" tIns="45720" rIns="91440" bIns="45720" rtlCol="0" anchor="t">
            <a:normAutofit/>
          </a:bodyPr>
          <a:lstStyle/>
          <a:p>
            <a:pPr marL="457200" lvl="1" indent="0">
              <a:buNone/>
            </a:pPr>
            <a:r>
              <a:rPr lang="en-US" sz="2400" b="1"/>
              <a:t>Your partnership and experience help make Paid Leave work.</a:t>
            </a:r>
            <a:endParaRPr lang="en-US" sz="2400" b="1">
              <a:ea typeface="Calibri"/>
              <a:cs typeface="Calibri"/>
            </a:endParaRPr>
          </a:p>
          <a:p>
            <a:pPr lvl="2"/>
            <a:r>
              <a:rPr lang="en-US" sz="2000">
                <a:latin typeface="+mj-lt"/>
                <a:cs typeface="Calibri"/>
              </a:rPr>
              <a:t>Check out FAQs on our website: </a:t>
            </a:r>
            <a:r>
              <a:rPr lang="en-US" sz="2000">
                <a:latin typeface="+mj-lt"/>
                <a:cs typeface="Calibri"/>
                <a:hlinkClick r:id="rId3"/>
              </a:rPr>
              <a:t>paidleave.mn.gov</a:t>
            </a:r>
            <a:endParaRPr lang="en-US" sz="2000">
              <a:latin typeface="+mj-lt"/>
              <a:cs typeface="Calibri"/>
            </a:endParaRPr>
          </a:p>
          <a:p>
            <a:pPr lvl="2"/>
            <a:r>
              <a:rPr lang="en-US" sz="2000">
                <a:latin typeface="+mj-lt"/>
                <a:cs typeface="Calibri"/>
              </a:rPr>
              <a:t>Register for a UI account: </a:t>
            </a:r>
            <a:r>
              <a:rPr lang="en-US" sz="2000" u="sng">
                <a:ea typeface="+mn-lt"/>
                <a:cs typeface="+mn-lt"/>
                <a:hlinkClick r:id="rId4"/>
              </a:rPr>
              <a:t>uimn.org/employers/</a:t>
            </a:r>
          </a:p>
          <a:p>
            <a:pPr lvl="2"/>
            <a:r>
              <a:rPr lang="en-US" sz="2000">
                <a:latin typeface="+mj-lt"/>
              </a:rPr>
              <a:t>Sign up for the Paid Leave updates: </a:t>
            </a:r>
            <a:r>
              <a:rPr lang="en-US" sz="2000">
                <a:latin typeface="+mj-lt"/>
                <a:hlinkClick r:id="rId5"/>
              </a:rPr>
              <a:t>Minnesota Paid Leave Newsletter</a:t>
            </a:r>
            <a:endParaRPr lang="en-US" sz="2000">
              <a:latin typeface="+mj-lt"/>
              <a:ea typeface="Calibri"/>
              <a:cs typeface="Calibri"/>
            </a:endParaRPr>
          </a:p>
          <a:p>
            <a:pPr lvl="2"/>
            <a:r>
              <a:rPr lang="en-US" sz="2000">
                <a:latin typeface="+mj-lt"/>
              </a:rPr>
              <a:t>Send us questions: </a:t>
            </a:r>
            <a:r>
              <a:rPr lang="en-US" sz="2000">
                <a:latin typeface="+mj-lt"/>
                <a:hlinkClick r:id="rId6"/>
              </a:rPr>
              <a:t>Paid Family and Medical Leave Question Form</a:t>
            </a:r>
            <a:endParaRPr lang="en-US" sz="2000">
              <a:latin typeface="+mj-lt"/>
              <a:ea typeface="Calibri"/>
              <a:cs typeface="Calibri"/>
            </a:endParaRPr>
          </a:p>
          <a:p>
            <a:pPr marR="0" lvl="2" indent="-228600" algn="l" defTabSz="914400" rtl="0" eaLnBrk="1" fontAlgn="auto" latinLnBrk="0" hangingPunct="1">
              <a:lnSpc>
                <a:spcPct val="100000"/>
              </a:lnSpc>
              <a:spcBef>
                <a:spcPts val="500"/>
              </a:spcBef>
              <a:spcAft>
                <a:spcPts val="1000"/>
              </a:spcAft>
              <a:buClr>
                <a:srgbClr val="003865"/>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mj-lt"/>
                <a:ea typeface="+mn-ea"/>
                <a:cs typeface="+mn-cs"/>
              </a:rPr>
              <a:t>Watch for upcoming opportunities to engage and provide feedback on program and product design</a:t>
            </a:r>
            <a:endParaRPr lang="en-US" b="0" i="0" u="none" strike="noStrike" kern="1200" cap="none" spc="0" normalizeH="0" baseline="0" noProof="0">
              <a:ln>
                <a:noFill/>
              </a:ln>
              <a:effectLst/>
              <a:uLnTx/>
              <a:uFillTx/>
              <a:latin typeface="Calibri"/>
              <a:ea typeface="Calibri"/>
              <a:cs typeface="Calibri"/>
            </a:endParaRPr>
          </a:p>
        </p:txBody>
      </p:sp>
      <p:sp>
        <p:nvSpPr>
          <p:cNvPr id="4" name="Footer Placeholder 3">
            <a:extLst>
              <a:ext uri="{FF2B5EF4-FFF2-40B4-BE49-F238E27FC236}">
                <a16:creationId xmlns:a16="http://schemas.microsoft.com/office/drawing/2014/main" id="{3298539E-8F10-D648-6164-24B7C43DD20F}"/>
              </a:ext>
              <a:ext uri="{C183D7F6-B498-43B3-948B-1728B52AA6E4}">
                <adec:decorative xmlns:adec="http://schemas.microsoft.com/office/drawing/2017/decorative" val="1"/>
              </a:ext>
            </a:extLst>
          </p:cNvPr>
          <p:cNvSpPr>
            <a:spLocks noGrp="1"/>
          </p:cNvSpPr>
          <p:nvPr>
            <p:ph type="ftr" sz="quarter" idx="3"/>
          </p:nvPr>
        </p:nvSpPr>
        <p:spPr>
          <a:xfrm>
            <a:off x="9729610" y="6236605"/>
            <a:ext cx="2281877"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p>
        </p:txBody>
      </p:sp>
    </p:spTree>
    <p:extLst>
      <p:ext uri="{BB962C8B-B14F-4D97-AF65-F5344CB8AC3E}">
        <p14:creationId xmlns:p14="http://schemas.microsoft.com/office/powerpoint/2010/main" val="4197124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6A542-1FA0-D083-8737-5F1284A41FC4}"/>
              </a:ext>
            </a:extLst>
          </p:cNvPr>
          <p:cNvSpPr>
            <a:spLocks noGrp="1"/>
          </p:cNvSpPr>
          <p:nvPr>
            <p:ph type="title"/>
          </p:nvPr>
        </p:nvSpPr>
        <p:spPr/>
        <p:txBody>
          <a:bodyPr/>
          <a:lstStyle/>
          <a:p>
            <a:r>
              <a:rPr lang="en-US" sz="4800">
                <a:cs typeface="Calibri"/>
              </a:rPr>
              <a:t>Thank you + Questions</a:t>
            </a:r>
            <a:endParaRPr lang="en-US" sz="4800"/>
          </a:p>
        </p:txBody>
      </p:sp>
      <p:sp>
        <p:nvSpPr>
          <p:cNvPr id="5" name="Text Placeholder 4">
            <a:extLst>
              <a:ext uri="{FF2B5EF4-FFF2-40B4-BE49-F238E27FC236}">
                <a16:creationId xmlns:a16="http://schemas.microsoft.com/office/drawing/2014/main" id="{15455EF9-F5CD-2D19-A4AA-1C01CC96743D}"/>
              </a:ext>
            </a:extLst>
          </p:cNvPr>
          <p:cNvSpPr>
            <a:spLocks noGrp="1"/>
          </p:cNvSpPr>
          <p:nvPr>
            <p:ph type="body" sz="quarter" idx="13"/>
          </p:nvPr>
        </p:nvSpPr>
        <p:spPr/>
        <p:txBody>
          <a:bodyPr/>
          <a:lstStyle/>
          <a:p>
            <a:pPr>
              <a:spcAft>
                <a:spcPts val="2400"/>
              </a:spcAft>
            </a:pPr>
            <a:r>
              <a:rPr lang="en-US" sz="2400">
                <a:solidFill>
                  <a:srgbClr val="003865"/>
                </a:solidFill>
                <a:cs typeface="Calibri"/>
              </a:rPr>
              <a:t>Betsy Ohrn | Minnesota Paid Leave</a:t>
            </a:r>
          </a:p>
        </p:txBody>
      </p:sp>
    </p:spTree>
    <p:extLst>
      <p:ext uri="{BB962C8B-B14F-4D97-AF65-F5344CB8AC3E}">
        <p14:creationId xmlns:p14="http://schemas.microsoft.com/office/powerpoint/2010/main" val="335655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CB9DA-58EA-2C92-9C03-555E0DB7F388}"/>
              </a:ext>
            </a:extLst>
          </p:cNvPr>
          <p:cNvSpPr>
            <a:spLocks noGrp="1"/>
          </p:cNvSpPr>
          <p:nvPr>
            <p:ph type="title"/>
          </p:nvPr>
        </p:nvSpPr>
        <p:spPr/>
        <p:txBody>
          <a:bodyPr/>
          <a:lstStyle/>
          <a:p>
            <a:r>
              <a:rPr lang="en-US"/>
              <a:t>Minnesota’s Paid Leave Program</a:t>
            </a:r>
          </a:p>
        </p:txBody>
      </p:sp>
      <p:sp>
        <p:nvSpPr>
          <p:cNvPr id="6" name="Content Placeholder 5">
            <a:extLst>
              <a:ext uri="{FF2B5EF4-FFF2-40B4-BE49-F238E27FC236}">
                <a16:creationId xmlns:a16="http://schemas.microsoft.com/office/drawing/2014/main" id="{F51E9C06-5BCF-C411-D777-4D6FDD4D0A9E}"/>
              </a:ext>
            </a:extLst>
          </p:cNvPr>
          <p:cNvSpPr>
            <a:spLocks noGrp="1"/>
          </p:cNvSpPr>
          <p:nvPr>
            <p:ph idx="1"/>
          </p:nvPr>
        </p:nvSpPr>
        <p:spPr/>
        <p:txBody>
          <a:bodyPr vert="horz" lIns="91440" tIns="45720" rIns="91440" bIns="45720" rtlCol="0" anchor="t">
            <a:normAutofit/>
          </a:bodyPr>
          <a:lstStyle/>
          <a:p>
            <a:r>
              <a:rPr lang="en-US" sz="2200">
                <a:solidFill>
                  <a:schemeClr val="tx1"/>
                </a:solidFill>
              </a:rPr>
              <a:t>The Minnesota Paid Leave law, enacted in May 2023 and updated in May 2024, makes paid family and medical leave coverage available to Minnesota </a:t>
            </a:r>
            <a:r>
              <a:rPr lang="en-US" sz="2200"/>
              <a:t>workers </a:t>
            </a:r>
            <a:r>
              <a:rPr lang="en-US" sz="2200" b="1">
                <a:solidFill>
                  <a:schemeClr val="tx1"/>
                </a:solidFill>
              </a:rPr>
              <a:t>beginning Jan. 1, 2026.</a:t>
            </a:r>
          </a:p>
          <a:p>
            <a:r>
              <a:rPr lang="en-US" sz="2200">
                <a:solidFill>
                  <a:schemeClr val="tx1"/>
                </a:solidFill>
              </a:rPr>
              <a:t>The law provides </a:t>
            </a:r>
            <a:r>
              <a:rPr lang="en-US" sz="2200" b="1">
                <a:solidFill>
                  <a:schemeClr val="tx1"/>
                </a:solidFill>
              </a:rPr>
              <a:t>job protections and partial wage replacement</a:t>
            </a:r>
            <a:r>
              <a:rPr lang="en-US" sz="2200">
                <a:solidFill>
                  <a:schemeClr val="tx1"/>
                </a:solidFill>
              </a:rPr>
              <a:t>, paid by the state, to individuals who take leave for a qualifying condition, such as to bond with a new child or for medical care for themselves and their loved ones.</a:t>
            </a:r>
          </a:p>
          <a:p>
            <a:r>
              <a:rPr lang="en-US" sz="2200">
                <a:ea typeface="Calibri"/>
                <a:cs typeface="Calibri"/>
              </a:rPr>
              <a:t>The Paid Leave program will be </a:t>
            </a:r>
            <a:r>
              <a:rPr lang="en-US" sz="2200" b="1">
                <a:ea typeface="Calibri"/>
                <a:cs typeface="Calibri"/>
              </a:rPr>
              <a:t>funded by premiums </a:t>
            </a:r>
            <a:r>
              <a:rPr lang="en-US" sz="2200">
                <a:ea typeface="Calibri"/>
                <a:cs typeface="Calibri"/>
              </a:rPr>
              <a:t>made up of contributions from employees and employers.</a:t>
            </a:r>
            <a:endParaRPr lang="en-US">
              <a:solidFill>
                <a:schemeClr val="tx1"/>
              </a:solidFill>
            </a:endParaRPr>
          </a:p>
        </p:txBody>
      </p:sp>
      <p:sp>
        <p:nvSpPr>
          <p:cNvPr id="2" name="Footer Placeholder 3">
            <a:extLst>
              <a:ext uri="{FF2B5EF4-FFF2-40B4-BE49-F238E27FC236}">
                <a16:creationId xmlns:a16="http://schemas.microsoft.com/office/drawing/2014/main" id="{B3A29194-086B-CC69-9164-12349D596820}"/>
              </a:ext>
              <a:ext uri="{C183D7F6-B498-43B3-948B-1728B52AA6E4}">
                <adec:decorative xmlns:adec="http://schemas.microsoft.com/office/drawing/2017/decorative" val="1"/>
              </a:ext>
            </a:extLst>
          </p:cNvPr>
          <p:cNvSpPr>
            <a:spLocks noGrp="1"/>
          </p:cNvSpPr>
          <p:nvPr>
            <p:ph type="ftr" sz="quarter" idx="3"/>
          </p:nvPr>
        </p:nvSpPr>
        <p:spPr>
          <a:xfrm>
            <a:off x="3302177" y="6356349"/>
            <a:ext cx="5587647"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ea typeface="+mn-ea"/>
                <a:cs typeface="+mn-cs"/>
              </a:rPr>
              <a:t>mn.gov/deed</a:t>
            </a:r>
          </a:p>
        </p:txBody>
      </p:sp>
    </p:spTree>
    <p:extLst>
      <p:ext uri="{BB962C8B-B14F-4D97-AF65-F5344CB8AC3E}">
        <p14:creationId xmlns:p14="http://schemas.microsoft.com/office/powerpoint/2010/main" val="191525055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2C9077-3028-5025-0CF8-2A71622B8B3C}"/>
              </a:ext>
            </a:extLst>
          </p:cNvPr>
          <p:cNvSpPr>
            <a:spLocks noGrp="1"/>
          </p:cNvSpPr>
          <p:nvPr>
            <p:ph type="title"/>
          </p:nvPr>
        </p:nvSpPr>
        <p:spPr/>
        <p:txBody>
          <a:bodyPr/>
          <a:lstStyle/>
          <a:p>
            <a:r>
              <a:rPr lang="en-US"/>
              <a:t>Covered Leave</a:t>
            </a:r>
          </a:p>
        </p:txBody>
      </p:sp>
      <p:sp>
        <p:nvSpPr>
          <p:cNvPr id="4" name="Content Placeholder 5">
            <a:extLst>
              <a:ext uri="{FF2B5EF4-FFF2-40B4-BE49-F238E27FC236}">
                <a16:creationId xmlns:a16="http://schemas.microsoft.com/office/drawing/2014/main" id="{683C348B-0826-893C-D30E-B7F923818A5B}"/>
              </a:ext>
            </a:extLst>
          </p:cNvPr>
          <p:cNvSpPr>
            <a:spLocks noGrp="1"/>
          </p:cNvSpPr>
          <p:nvPr>
            <p:ph sz="half" idx="1"/>
          </p:nvPr>
        </p:nvSpPr>
        <p:spPr/>
        <p:txBody>
          <a:bodyPr vert="horz" lIns="91440" tIns="45720" rIns="91440" bIns="45720" rtlCol="0" anchor="t">
            <a:normAutofit/>
          </a:bodyPr>
          <a:lstStyle/>
          <a:p>
            <a:pPr marL="0" indent="0">
              <a:buNone/>
            </a:pPr>
            <a:r>
              <a:rPr lang="en-US" sz="1200">
                <a:solidFill>
                  <a:schemeClr val="tx1"/>
                </a:solidFill>
              </a:rPr>
              <a:t>Medical Leave: Up to 12 Weeks</a:t>
            </a:r>
          </a:p>
          <a:p>
            <a:r>
              <a:rPr lang="en-US" sz="1200"/>
              <a:t>Medical: Leave to care for an individual’s own serious medical condition</a:t>
            </a:r>
          </a:p>
          <a:p>
            <a:pPr marL="0" indent="0">
              <a:buNone/>
            </a:pPr>
            <a:r>
              <a:rPr lang="en-US" sz="1200">
                <a:solidFill>
                  <a:schemeClr val="tx1"/>
                </a:solidFill>
              </a:rPr>
              <a:t>Family Leave: Up to 12 weeks</a:t>
            </a:r>
          </a:p>
          <a:p>
            <a:r>
              <a:rPr lang="en-US" sz="1200"/>
              <a:t>Bonding: Leave to bond with an individual’s child during the first 12 months after the child’s birth or after the placement of the child through adoption or foster care.</a:t>
            </a:r>
          </a:p>
          <a:p>
            <a:r>
              <a:rPr lang="en-US" sz="1200">
                <a:solidFill>
                  <a:schemeClr val="tx1"/>
                </a:solidFill>
              </a:rPr>
              <a:t>Caring: Leave to care for a family member with a serious health condition.</a:t>
            </a:r>
          </a:p>
          <a:p>
            <a:r>
              <a:rPr lang="en-US" sz="1200"/>
              <a:t>Safety: Leave because of domestic abuse, sexual assault, or stalking of the individual or individual’s family member.</a:t>
            </a:r>
          </a:p>
          <a:p>
            <a:r>
              <a:rPr lang="en-US" sz="1200">
                <a:solidFill>
                  <a:schemeClr val="tx1"/>
                </a:solidFill>
              </a:rPr>
              <a:t>Active Duty: Leave because a family member is on active duty or has been notified of an impending call or order to active duty in the Armed Forces.</a:t>
            </a:r>
          </a:p>
          <a:p>
            <a:pPr marL="0" indent="0">
              <a:buNone/>
            </a:pPr>
            <a:r>
              <a:rPr lang="en-US" sz="1200"/>
              <a:t>Maximum of 20 weeks total leave in a benefit year.</a:t>
            </a:r>
            <a:endParaRPr lang="en-US" sz="1200">
              <a:solidFill>
                <a:schemeClr val="tx1"/>
              </a:solidFill>
            </a:endParaRPr>
          </a:p>
        </p:txBody>
      </p:sp>
      <p:sp>
        <p:nvSpPr>
          <p:cNvPr id="7" name="Content Placeholder 6">
            <a:extLst>
              <a:ext uri="{FF2B5EF4-FFF2-40B4-BE49-F238E27FC236}">
                <a16:creationId xmlns:a16="http://schemas.microsoft.com/office/drawing/2014/main" id="{F89165E7-3081-2E1C-3BEA-14EB8C361ADB}"/>
              </a:ext>
            </a:extLst>
          </p:cNvPr>
          <p:cNvSpPr>
            <a:spLocks noGrp="1"/>
          </p:cNvSpPr>
          <p:nvPr>
            <p:ph sz="half" idx="2"/>
          </p:nvPr>
        </p:nvSpPr>
        <p:spPr>
          <a:xfrm>
            <a:off x="-1" y="6176964"/>
            <a:ext cx="12192000" cy="681036"/>
          </a:xfrm>
          <a:solidFill>
            <a:srgbClr val="D9E4E8"/>
          </a:solidFill>
        </p:spPr>
        <p:txBody>
          <a:bodyPr>
            <a:noAutofit/>
          </a:bodyPr>
          <a:lstStyle/>
          <a:p>
            <a:pPr marL="0" indent="0">
              <a:buNone/>
            </a:pPr>
            <a:r>
              <a:rPr lang="en-US" sz="1800" b="1"/>
              <a:t>Qualifying conditions must last more than seven days and be certified by a health care provider or designated professional.</a:t>
            </a:r>
            <a:endParaRPr lang="en-US" sz="800"/>
          </a:p>
        </p:txBody>
      </p:sp>
      <p:grpSp>
        <p:nvGrpSpPr>
          <p:cNvPr id="12" name="Group 11">
            <a:extLst>
              <a:ext uri="{FF2B5EF4-FFF2-40B4-BE49-F238E27FC236}">
                <a16:creationId xmlns:a16="http://schemas.microsoft.com/office/drawing/2014/main" id="{4B751EAC-36A5-8ED5-B230-106185EC2B2A}"/>
              </a:ext>
              <a:ext uri="{C183D7F6-B498-43B3-948B-1728B52AA6E4}">
                <adec:decorative xmlns:adec="http://schemas.microsoft.com/office/drawing/2017/decorative" val="1"/>
              </a:ext>
            </a:extLst>
          </p:cNvPr>
          <p:cNvGrpSpPr/>
          <p:nvPr/>
        </p:nvGrpSpPr>
        <p:grpSpPr>
          <a:xfrm>
            <a:off x="0" y="1309688"/>
            <a:ext cx="12192000" cy="4867275"/>
            <a:chOff x="0" y="1309688"/>
            <a:chExt cx="12192000" cy="4867275"/>
          </a:xfrm>
        </p:grpSpPr>
        <p:pic>
          <p:nvPicPr>
            <p:cNvPr id="19" name="Picture 18">
              <a:extLst>
                <a:ext uri="{FF2B5EF4-FFF2-40B4-BE49-F238E27FC236}">
                  <a16:creationId xmlns:a16="http://schemas.microsoft.com/office/drawing/2014/main" id="{8EA7D4AB-0D46-3A68-AC17-F43520C376F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5683"/>
            <a:stretch/>
          </p:blipFill>
          <p:spPr>
            <a:xfrm>
              <a:off x="0" y="1309688"/>
              <a:ext cx="12192000" cy="4867275"/>
            </a:xfrm>
            <a:prstGeom prst="rect">
              <a:avLst/>
            </a:prstGeom>
          </p:spPr>
        </p:pic>
        <p:pic>
          <p:nvPicPr>
            <p:cNvPr id="3" name="Picture 2">
              <a:extLst>
                <a:ext uri="{FF2B5EF4-FFF2-40B4-BE49-F238E27FC236}">
                  <a16:creationId xmlns:a16="http://schemas.microsoft.com/office/drawing/2014/main" id="{6F504A68-D0B5-E9F7-3E48-3913624DCA2B}"/>
                </a:ext>
              </a:extLst>
            </p:cNvPr>
            <p:cNvPicPr>
              <a:picLocks noChangeAspect="1"/>
            </p:cNvPicPr>
            <p:nvPr/>
          </p:nvPicPr>
          <p:blipFill>
            <a:blip r:embed="rId4"/>
            <a:stretch>
              <a:fillRect/>
            </a:stretch>
          </p:blipFill>
          <p:spPr>
            <a:xfrm>
              <a:off x="3914110" y="2365500"/>
              <a:ext cx="876300" cy="838200"/>
            </a:xfrm>
            <a:prstGeom prst="rect">
              <a:avLst/>
            </a:prstGeom>
          </p:spPr>
        </p:pic>
        <p:pic>
          <p:nvPicPr>
            <p:cNvPr id="6" name="Picture 5">
              <a:extLst>
                <a:ext uri="{FF2B5EF4-FFF2-40B4-BE49-F238E27FC236}">
                  <a16:creationId xmlns:a16="http://schemas.microsoft.com/office/drawing/2014/main" id="{ED8E8FCD-C28C-7A50-B856-76FD487D25A2}"/>
                </a:ext>
              </a:extLst>
            </p:cNvPr>
            <p:cNvPicPr>
              <a:picLocks noChangeAspect="1"/>
            </p:cNvPicPr>
            <p:nvPr/>
          </p:nvPicPr>
          <p:blipFill>
            <a:blip r:embed="rId4"/>
            <a:stretch>
              <a:fillRect/>
            </a:stretch>
          </p:blipFill>
          <p:spPr>
            <a:xfrm>
              <a:off x="11153110" y="2375125"/>
              <a:ext cx="876300" cy="838200"/>
            </a:xfrm>
            <a:prstGeom prst="rect">
              <a:avLst/>
            </a:prstGeom>
          </p:spPr>
        </p:pic>
        <p:pic>
          <p:nvPicPr>
            <p:cNvPr id="9" name="Picture 8">
              <a:extLst>
                <a:ext uri="{FF2B5EF4-FFF2-40B4-BE49-F238E27FC236}">
                  <a16:creationId xmlns:a16="http://schemas.microsoft.com/office/drawing/2014/main" id="{8C299918-A07F-A123-B6A8-2BD1758CFE6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8387" y1="22761" x2="48387" y2="22761"/>
                          <a14:foregroundMark x1="51152" y1="33582" x2="51152" y2="33582"/>
                          <a14:foregroundMark x1="54839" y1="44403" x2="54839" y2="44403"/>
                          <a14:foregroundMark x1="56221" y1="65299" x2="56221" y2="65299"/>
                        </a14:backgroundRemoval>
                      </a14:imgEffect>
                    </a14:imgLayer>
                  </a14:imgProps>
                </a:ext>
              </a:extLst>
            </a:blip>
            <a:stretch>
              <a:fillRect/>
            </a:stretch>
          </p:blipFill>
          <p:spPr>
            <a:xfrm>
              <a:off x="11196730" y="2459164"/>
              <a:ext cx="678692" cy="838200"/>
            </a:xfrm>
            <a:prstGeom prst="rect">
              <a:avLst/>
            </a:prstGeom>
          </p:spPr>
        </p:pic>
        <p:pic>
          <p:nvPicPr>
            <p:cNvPr id="11" name="Picture 10">
              <a:extLst>
                <a:ext uri="{FF2B5EF4-FFF2-40B4-BE49-F238E27FC236}">
                  <a16:creationId xmlns:a16="http://schemas.microsoft.com/office/drawing/2014/main" id="{3F412129-BB0C-36E8-BDE1-088779757EF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0431" y1="24706" x2="50431" y2="24706"/>
                          <a14:foregroundMark x1="51293" y1="45882" x2="51293" y2="45882"/>
                          <a14:foregroundMark x1="67241" y1="50588" x2="67241" y2="50588"/>
                          <a14:foregroundMark x1="77586" y1="70980" x2="77586" y2="70980"/>
                        </a14:backgroundRemoval>
                      </a14:imgEffect>
                    </a14:imgLayer>
                  </a14:imgProps>
                </a:ext>
              </a:extLst>
            </a:blip>
            <a:stretch>
              <a:fillRect/>
            </a:stretch>
          </p:blipFill>
          <p:spPr>
            <a:xfrm>
              <a:off x="3898850" y="2530470"/>
              <a:ext cx="697723" cy="766894"/>
            </a:xfrm>
            <a:prstGeom prst="rect">
              <a:avLst/>
            </a:prstGeom>
          </p:spPr>
        </p:pic>
      </p:grpSp>
    </p:spTree>
    <p:extLst>
      <p:ext uri="{BB962C8B-B14F-4D97-AF65-F5344CB8AC3E}">
        <p14:creationId xmlns:p14="http://schemas.microsoft.com/office/powerpoint/2010/main" val="328375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C4AE-9C7D-2037-82D7-7B240E887997}"/>
              </a:ext>
            </a:extLst>
          </p:cNvPr>
          <p:cNvSpPr>
            <a:spLocks noGrp="1"/>
          </p:cNvSpPr>
          <p:nvPr>
            <p:ph type="title"/>
          </p:nvPr>
        </p:nvSpPr>
        <p:spPr/>
        <p:txBody>
          <a:bodyPr/>
          <a:lstStyle/>
          <a:p>
            <a:r>
              <a:rPr lang="en-US"/>
              <a:t>Covered Employees</a:t>
            </a:r>
          </a:p>
        </p:txBody>
      </p:sp>
      <p:sp>
        <p:nvSpPr>
          <p:cNvPr id="4" name="Content Placeholder 3">
            <a:extLst>
              <a:ext uri="{FF2B5EF4-FFF2-40B4-BE49-F238E27FC236}">
                <a16:creationId xmlns:a16="http://schemas.microsoft.com/office/drawing/2014/main" id="{472035B6-EC46-167E-0D0D-26AF0969C19F}"/>
              </a:ext>
            </a:extLst>
          </p:cNvPr>
          <p:cNvSpPr>
            <a:spLocks noGrp="1"/>
          </p:cNvSpPr>
          <p:nvPr>
            <p:ph sz="half" idx="1"/>
          </p:nvPr>
        </p:nvSpPr>
        <p:spPr/>
        <p:txBody>
          <a:bodyPr>
            <a:normAutofit fontScale="77500" lnSpcReduction="20000"/>
          </a:bodyPr>
          <a:lstStyle/>
          <a:p>
            <a:pPr marL="0" indent="0">
              <a:buNone/>
            </a:pPr>
            <a:r>
              <a:rPr lang="en-US" sz="2800" b="1"/>
              <a:t>Covered employees include:</a:t>
            </a:r>
            <a:endParaRPr lang="en-US"/>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Full-time, part-time workers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Most seasonal employees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Owner-officers who draw a salary</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Agricultural workers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Employees of religious organizations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Temporary workers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Student workers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Employed family members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First responders</a:t>
            </a:r>
          </a:p>
          <a:p>
            <a:pPr marL="0" marR="0">
              <a:lnSpc>
                <a:spcPct val="107000"/>
              </a:lnSpc>
              <a:spcBef>
                <a:spcPts val="0"/>
              </a:spcBef>
              <a:spcAft>
                <a:spcPts val="800"/>
              </a:spcAft>
            </a:pPr>
            <a:r>
              <a:rPr lang="en-US" sz="2800" kern="100">
                <a:latin typeface="Aptos" panose="020B0004020202020204" pitchFamily="34" charset="0"/>
                <a:ea typeface="Aptos" panose="020B0004020202020204" pitchFamily="34" charset="0"/>
                <a:cs typeface="Times New Roman" panose="02020603050405020304" pitchFamily="18" charset="0"/>
              </a:rPr>
              <a:t>Elected and appointed officials </a:t>
            </a:r>
          </a:p>
        </p:txBody>
      </p:sp>
      <p:sp>
        <p:nvSpPr>
          <p:cNvPr id="7" name="Content Placeholder 6">
            <a:extLst>
              <a:ext uri="{FF2B5EF4-FFF2-40B4-BE49-F238E27FC236}">
                <a16:creationId xmlns:a16="http://schemas.microsoft.com/office/drawing/2014/main" id="{7FA0397D-CF67-19E9-DF35-19F3437A2E5C}"/>
              </a:ext>
            </a:extLst>
          </p:cNvPr>
          <p:cNvSpPr>
            <a:spLocks noGrp="1"/>
          </p:cNvSpPr>
          <p:nvPr>
            <p:ph sz="half" idx="2"/>
          </p:nvPr>
        </p:nvSpPr>
        <p:spPr>
          <a:xfrm>
            <a:off x="6576237" y="1495017"/>
            <a:ext cx="5181600" cy="4582339"/>
          </a:xfrm>
        </p:spPr>
        <p:txBody>
          <a:bodyPr/>
          <a:lstStyle/>
          <a:p>
            <a:pPr marL="0" indent="0">
              <a:buNone/>
            </a:pPr>
            <a:r>
              <a:rPr lang="en-US"/>
              <a:t>Not covered, can opt in:</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Independent contractors</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Self-employed individuals</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Tribal Nations </a:t>
            </a:r>
          </a:p>
          <a:p>
            <a:pPr marL="0" marR="0" indent="0">
              <a:lnSpc>
                <a:spcPct val="107000"/>
              </a:lnSpc>
              <a:spcBef>
                <a:spcPts val="0"/>
              </a:spcBef>
              <a:spcAft>
                <a:spcPts val="800"/>
              </a:spcAft>
              <a:buNone/>
            </a:pPr>
            <a:r>
              <a:rPr lang="en-US" sz="2400" kern="100">
                <a:latin typeface="Aptos" panose="020B0004020202020204" pitchFamily="34" charset="0"/>
                <a:ea typeface="Aptos" panose="020B0004020202020204" pitchFamily="34" charset="0"/>
                <a:cs typeface="Times New Roman" panose="02020603050405020304" pitchFamily="18" charset="0"/>
              </a:rPr>
              <a:t>Not covered, can’t opt in:</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Federal government employees</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Exempt seasonal employees</a:t>
            </a:r>
          </a:p>
          <a:p>
            <a:pPr marL="0" marR="0">
              <a:lnSpc>
                <a:spcPct val="107000"/>
              </a:lnSpc>
              <a:spcBef>
                <a:spcPts val="0"/>
              </a:spcBef>
              <a:spcAft>
                <a:spcPts val="800"/>
              </a:spcAft>
            </a:pPr>
            <a:r>
              <a:rPr lang="en-US" sz="2400" kern="100">
                <a:latin typeface="Aptos" panose="020B0004020202020204" pitchFamily="34" charset="0"/>
                <a:ea typeface="Aptos" panose="020B0004020202020204" pitchFamily="34" charset="0"/>
                <a:cs typeface="Times New Roman" panose="02020603050405020304" pitchFamily="18" charset="0"/>
              </a:rPr>
              <a:t>Railroad employees</a:t>
            </a:r>
          </a:p>
        </p:txBody>
      </p:sp>
      <p:sp>
        <p:nvSpPr>
          <p:cNvPr id="5" name="Footer Placeholder 4">
            <a:extLst>
              <a:ext uri="{FF2B5EF4-FFF2-40B4-BE49-F238E27FC236}">
                <a16:creationId xmlns:a16="http://schemas.microsoft.com/office/drawing/2014/main" id="{1E859F70-8F28-46BA-68C1-2149EBFDD89B}"/>
              </a:ext>
            </a:extLst>
          </p:cNvPr>
          <p:cNvSpPr>
            <a:spLocks noGrp="1"/>
          </p:cNvSpPr>
          <p:nvPr>
            <p:ph type="ftr" sz="quarter" idx="3"/>
          </p:nvPr>
        </p:nvSpPr>
        <p:spPr/>
        <p:txBody>
          <a:bodyPr/>
          <a:lstStyle/>
          <a:p>
            <a:r>
              <a:rPr lang="en-US"/>
              <a:t>paidleave.mn.gov</a:t>
            </a:r>
          </a:p>
        </p:txBody>
      </p:sp>
      <p:sp>
        <p:nvSpPr>
          <p:cNvPr id="14" name="Rectangle 13">
            <a:extLst>
              <a:ext uri="{FF2B5EF4-FFF2-40B4-BE49-F238E27FC236}">
                <a16:creationId xmlns:a16="http://schemas.microsoft.com/office/drawing/2014/main" id="{3CB35C81-09E5-77C9-EF01-D5F5DB41354C}"/>
              </a:ext>
              <a:ext uri="{C183D7F6-B498-43B3-948B-1728B52AA6E4}">
                <adec:decorative xmlns:adec="http://schemas.microsoft.com/office/drawing/2017/decorative" val="1"/>
              </a:ext>
            </a:extLst>
          </p:cNvPr>
          <p:cNvSpPr/>
          <p:nvPr/>
        </p:nvSpPr>
        <p:spPr>
          <a:xfrm>
            <a:off x="191386" y="1495017"/>
            <a:ext cx="11566451" cy="4681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B9BC3B6-49BD-6400-19E3-35D6C2C0CC45}"/>
              </a:ext>
              <a:ext uri="{C183D7F6-B498-43B3-948B-1728B52AA6E4}">
                <adec:decorative xmlns:adec="http://schemas.microsoft.com/office/drawing/2017/decorative" val="1"/>
              </a:ext>
            </a:extLst>
          </p:cNvPr>
          <p:cNvGrpSpPr/>
          <p:nvPr/>
        </p:nvGrpSpPr>
        <p:grpSpPr>
          <a:xfrm>
            <a:off x="445561" y="1594624"/>
            <a:ext cx="11058099" cy="4424816"/>
            <a:chOff x="627082" y="1518784"/>
            <a:chExt cx="11058099" cy="4424816"/>
          </a:xfrm>
        </p:grpSpPr>
        <p:sp>
          <p:nvSpPr>
            <p:cNvPr id="6" name="TextBox 5">
              <a:extLst>
                <a:ext uri="{FF2B5EF4-FFF2-40B4-BE49-F238E27FC236}">
                  <a16:creationId xmlns:a16="http://schemas.microsoft.com/office/drawing/2014/main" id="{6991671E-A1A7-EBAD-260E-42205DA3DE2C}"/>
                </a:ext>
              </a:extLst>
            </p:cNvPr>
            <p:cNvSpPr txBox="1"/>
            <p:nvPr/>
          </p:nvSpPr>
          <p:spPr>
            <a:xfrm>
              <a:off x="627082" y="1518784"/>
              <a:ext cx="11058097" cy="430887"/>
            </a:xfrm>
            <a:prstGeom prst="rect">
              <a:avLst/>
            </a:prstGeom>
            <a:solidFill>
              <a:schemeClr val="accent2"/>
            </a:solidFill>
          </p:spPr>
          <p:txBody>
            <a:bodyPr wrap="square">
              <a:spAutoFit/>
            </a:bodyPr>
            <a:lstStyle/>
            <a:p>
              <a:r>
                <a:rPr lang="en-US" sz="2200" b="1"/>
                <a:t>Covered employees include:</a:t>
              </a:r>
            </a:p>
          </p:txBody>
        </p:sp>
        <p:sp>
          <p:nvSpPr>
            <p:cNvPr id="10" name="TextBox 9">
              <a:extLst>
                <a:ext uri="{FF2B5EF4-FFF2-40B4-BE49-F238E27FC236}">
                  <a16:creationId xmlns:a16="http://schemas.microsoft.com/office/drawing/2014/main" id="{06134615-B552-3235-7D7A-B17245C30D23}"/>
                </a:ext>
              </a:extLst>
            </p:cNvPr>
            <p:cNvSpPr txBox="1"/>
            <p:nvPr/>
          </p:nvSpPr>
          <p:spPr>
            <a:xfrm>
              <a:off x="627082" y="4106040"/>
              <a:ext cx="5387639" cy="430887"/>
            </a:xfrm>
            <a:prstGeom prst="rect">
              <a:avLst/>
            </a:prstGeom>
            <a:solidFill>
              <a:schemeClr val="accent6"/>
            </a:solidFill>
          </p:spPr>
          <p:txBody>
            <a:bodyPr wrap="square">
              <a:spAutoFit/>
            </a:bodyPr>
            <a:lstStyle/>
            <a:p>
              <a:r>
                <a:rPr lang="en-US" sz="2200" b="1">
                  <a:solidFill>
                    <a:schemeClr val="bg1"/>
                  </a:solidFill>
                </a:rPr>
                <a:t>Not covered, can opt in:</a:t>
              </a:r>
            </a:p>
          </p:txBody>
        </p:sp>
        <p:sp>
          <p:nvSpPr>
            <p:cNvPr id="9" name="TextBox 8">
              <a:extLst>
                <a:ext uri="{FF2B5EF4-FFF2-40B4-BE49-F238E27FC236}">
                  <a16:creationId xmlns:a16="http://schemas.microsoft.com/office/drawing/2014/main" id="{04013FF5-E536-1834-E8EC-E77648E921F1}"/>
                </a:ext>
              </a:extLst>
            </p:cNvPr>
            <p:cNvSpPr txBox="1"/>
            <p:nvPr/>
          </p:nvSpPr>
          <p:spPr>
            <a:xfrm>
              <a:off x="627083" y="4536927"/>
              <a:ext cx="5387639" cy="1406673"/>
            </a:xfrm>
            <a:prstGeom prst="rect">
              <a:avLst/>
            </a:prstGeom>
            <a:solidFill>
              <a:schemeClr val="bg1">
                <a:lumMod val="95000"/>
              </a:schemeClr>
            </a:solidFill>
          </p:spPr>
          <p:txBody>
            <a:bodyPr wrap="square" numCol="1" rtlCol="0" anchor="ctr">
              <a:noAutofit/>
            </a:bodyPr>
            <a:lstStyle/>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Independent contractors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Self-employed individuals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Tribal Nations </a:t>
              </a:r>
            </a:p>
          </p:txBody>
        </p:sp>
        <p:sp>
          <p:nvSpPr>
            <p:cNvPr id="12" name="TextBox 11">
              <a:extLst>
                <a:ext uri="{FF2B5EF4-FFF2-40B4-BE49-F238E27FC236}">
                  <a16:creationId xmlns:a16="http://schemas.microsoft.com/office/drawing/2014/main" id="{12684BC9-3395-598F-10AE-B69D08CBD726}"/>
                </a:ext>
              </a:extLst>
            </p:cNvPr>
            <p:cNvSpPr txBox="1"/>
            <p:nvPr/>
          </p:nvSpPr>
          <p:spPr>
            <a:xfrm>
              <a:off x="6177277" y="4106040"/>
              <a:ext cx="5507903" cy="430887"/>
            </a:xfrm>
            <a:prstGeom prst="rect">
              <a:avLst/>
            </a:prstGeom>
            <a:solidFill>
              <a:schemeClr val="accent4"/>
            </a:solidFill>
          </p:spPr>
          <p:txBody>
            <a:bodyPr wrap="square">
              <a:spAutoFit/>
            </a:bodyPr>
            <a:lstStyle/>
            <a:p>
              <a:r>
                <a:rPr lang="en-US" sz="2200" b="1">
                  <a:solidFill>
                    <a:schemeClr val="bg1"/>
                  </a:solidFill>
                </a:rPr>
                <a:t>Not covered, can’t opt in:</a:t>
              </a:r>
            </a:p>
          </p:txBody>
        </p:sp>
        <p:sp>
          <p:nvSpPr>
            <p:cNvPr id="11" name="TextBox 10">
              <a:extLst>
                <a:ext uri="{FF2B5EF4-FFF2-40B4-BE49-F238E27FC236}">
                  <a16:creationId xmlns:a16="http://schemas.microsoft.com/office/drawing/2014/main" id="{6E4EDA3F-60AD-FC3E-9731-B2A579660E05}"/>
                </a:ext>
              </a:extLst>
            </p:cNvPr>
            <p:cNvSpPr txBox="1"/>
            <p:nvPr/>
          </p:nvSpPr>
          <p:spPr>
            <a:xfrm>
              <a:off x="6177278" y="4536927"/>
              <a:ext cx="5507903" cy="1406673"/>
            </a:xfrm>
            <a:prstGeom prst="rect">
              <a:avLst/>
            </a:prstGeom>
            <a:solidFill>
              <a:schemeClr val="bg1">
                <a:lumMod val="95000"/>
              </a:schemeClr>
            </a:solidFill>
          </p:spPr>
          <p:txBody>
            <a:bodyPr wrap="square" numCol="1" rtlCol="0" anchor="ctr">
              <a:noAutofit/>
            </a:bodyPr>
            <a:lstStyle/>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Federal government employees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Exempt seasonal employees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Railroad employees</a:t>
              </a:r>
            </a:p>
          </p:txBody>
        </p:sp>
        <p:sp>
          <p:nvSpPr>
            <p:cNvPr id="3" name="TextBox 2">
              <a:extLst>
                <a:ext uri="{FF2B5EF4-FFF2-40B4-BE49-F238E27FC236}">
                  <a16:creationId xmlns:a16="http://schemas.microsoft.com/office/drawing/2014/main" id="{7994A136-4A7B-13ED-07F3-D384E2B271B3}"/>
                </a:ext>
              </a:extLst>
            </p:cNvPr>
            <p:cNvSpPr txBox="1"/>
            <p:nvPr/>
          </p:nvSpPr>
          <p:spPr>
            <a:xfrm>
              <a:off x="627083" y="1949671"/>
              <a:ext cx="11058098" cy="1977656"/>
            </a:xfrm>
            <a:prstGeom prst="rect">
              <a:avLst/>
            </a:prstGeom>
            <a:solidFill>
              <a:schemeClr val="bg1">
                <a:lumMod val="95000"/>
              </a:schemeClr>
            </a:solidFill>
          </p:spPr>
          <p:txBody>
            <a:bodyPr wrap="square" numCol="3" rtlCol="0" anchor="b">
              <a:noAutofit/>
            </a:bodyPr>
            <a:lstStyle/>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Full-time, part-time workers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Most seasonal employees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Owner-officers who draw a salary</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Agricultural workers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Employees of religious organizations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Temporary workers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Student workers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Employed family members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First responders</a:t>
              </a:r>
            </a:p>
            <a:p>
              <a:pPr marL="0" marR="0">
                <a:lnSpc>
                  <a:spcPct val="107000"/>
                </a:lnSpc>
                <a:spcBef>
                  <a:spcPts val="0"/>
                </a:spcBef>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Elected and appointed officials </a:t>
              </a:r>
            </a:p>
          </p:txBody>
        </p:sp>
      </p:grpSp>
    </p:spTree>
    <p:extLst>
      <p:ext uri="{BB962C8B-B14F-4D97-AF65-F5344CB8AC3E}">
        <p14:creationId xmlns:p14="http://schemas.microsoft.com/office/powerpoint/2010/main" val="310029368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AD9D-9826-8CA3-CF44-A757CFB64B10}"/>
              </a:ext>
            </a:extLst>
          </p:cNvPr>
          <p:cNvSpPr>
            <a:spLocks noGrp="1"/>
          </p:cNvSpPr>
          <p:nvPr>
            <p:ph type="title"/>
          </p:nvPr>
        </p:nvSpPr>
        <p:spPr/>
        <p:txBody>
          <a:bodyPr/>
          <a:lstStyle/>
          <a:p>
            <a:r>
              <a:rPr lang="en-US"/>
              <a:t>Minnesota Employees</a:t>
            </a:r>
          </a:p>
        </p:txBody>
      </p:sp>
      <p:sp>
        <p:nvSpPr>
          <p:cNvPr id="8" name="Content Placeholder 7">
            <a:extLst>
              <a:ext uri="{FF2B5EF4-FFF2-40B4-BE49-F238E27FC236}">
                <a16:creationId xmlns:a16="http://schemas.microsoft.com/office/drawing/2014/main" id="{4D7DEBC8-A6E2-64CC-87F0-607D4C8642D6}"/>
              </a:ext>
            </a:extLst>
          </p:cNvPr>
          <p:cNvSpPr>
            <a:spLocks noGrp="1"/>
          </p:cNvSpPr>
          <p:nvPr>
            <p:ph sz="half" idx="1"/>
          </p:nvPr>
        </p:nvSpPr>
        <p:spPr/>
        <p:txBody>
          <a:bodyPr>
            <a:normAutofit/>
          </a:bodyPr>
          <a:lstStyle/>
          <a:p>
            <a:pPr marL="0" indent="0">
              <a:buNone/>
            </a:pPr>
            <a:r>
              <a:rPr lang="en-US" sz="2400">
                <a:ea typeface="Calibri"/>
                <a:cs typeface="Calibri"/>
              </a:rPr>
              <a:t>Paid Leave covers Minnesota employees. The Paid Leave law defines </a:t>
            </a:r>
            <a:r>
              <a:rPr lang="en-US" sz="2400"/>
              <a:t>Minnesota employees as:</a:t>
            </a:r>
          </a:p>
          <a:p>
            <a:pPr marL="514350" indent="-514350">
              <a:buFont typeface="+mj-lt"/>
              <a:buAutoNum type="alphaUcPeriod"/>
            </a:pPr>
            <a:r>
              <a:rPr lang="en-US" sz="2400"/>
              <a:t>Employees who worked 50 percent or more of the prior year in Minnesota, or </a:t>
            </a:r>
          </a:p>
          <a:p>
            <a:pPr marL="514350" indent="-514350">
              <a:buFont typeface="+mj-lt"/>
              <a:buAutoNum type="alphaUcPeriod"/>
            </a:pPr>
            <a:r>
              <a:rPr lang="en-US" sz="2400"/>
              <a:t>For employees who did not work 50 percent or more of the year in any one state, those who live in Minnesota. </a:t>
            </a:r>
            <a:endParaRPr lang="en-US" sz="2400">
              <a:ea typeface="Calibri"/>
              <a:cs typeface="Calibri"/>
            </a:endParaRPr>
          </a:p>
        </p:txBody>
      </p:sp>
      <p:sp>
        <p:nvSpPr>
          <p:cNvPr id="10" name="Content Placeholder 9">
            <a:extLst>
              <a:ext uri="{FF2B5EF4-FFF2-40B4-BE49-F238E27FC236}">
                <a16:creationId xmlns:a16="http://schemas.microsoft.com/office/drawing/2014/main" id="{26EA5BBA-302E-0FEC-FA40-000455408671}"/>
              </a:ext>
            </a:extLst>
          </p:cNvPr>
          <p:cNvSpPr>
            <a:spLocks noGrp="1"/>
          </p:cNvSpPr>
          <p:nvPr>
            <p:ph sz="half" idx="2"/>
          </p:nvPr>
        </p:nvSpPr>
        <p:spPr/>
        <p:txBody>
          <a:bodyPr>
            <a:normAutofit lnSpcReduction="10000"/>
          </a:bodyPr>
          <a:lstStyle/>
          <a:p>
            <a:pPr marL="0" indent="0">
              <a:buNone/>
            </a:pPr>
            <a:r>
              <a:rPr lang="en-US" sz="2600"/>
              <a:t>Scenarios:</a:t>
            </a:r>
          </a:p>
          <a:p>
            <a:r>
              <a:rPr lang="en-US" sz="2200"/>
              <a:t>I have employees who work mostly in Wisconsin, are they covered?</a:t>
            </a:r>
          </a:p>
          <a:p>
            <a:r>
              <a:rPr lang="en-US" sz="2200"/>
              <a:t>I have employees who exclusively work remotely from Wisconsin, are they covered?</a:t>
            </a:r>
          </a:p>
          <a:p>
            <a:r>
              <a:rPr lang="en-US" sz="2200"/>
              <a:t>My business is in North Dakota, but some of the people I hire live in Minnesota - are they covered?</a:t>
            </a:r>
          </a:p>
          <a:p>
            <a:r>
              <a:rPr lang="en-US" sz="2200"/>
              <a:t>I’m a traveling salesman and do work across the entire Midwest, am I covered?</a:t>
            </a:r>
          </a:p>
        </p:txBody>
      </p:sp>
      <p:sp>
        <p:nvSpPr>
          <p:cNvPr id="7" name="Footer Placeholder 4">
            <a:extLst>
              <a:ext uri="{FF2B5EF4-FFF2-40B4-BE49-F238E27FC236}">
                <a16:creationId xmlns:a16="http://schemas.microsoft.com/office/drawing/2014/main" id="{94A9B2D1-68AA-88EB-058B-DE092777AB3C}"/>
              </a:ext>
            </a:extLst>
          </p:cNvPr>
          <p:cNvSpPr>
            <a:spLocks noGrp="1"/>
          </p:cNvSpPr>
          <p:nvPr>
            <p:ph type="ftr" sz="quarter" idx="3"/>
          </p:nvPr>
        </p:nvSpPr>
        <p:spPr/>
        <p:txBody>
          <a:bodyPr/>
          <a:lstStyle/>
          <a:p>
            <a:r>
              <a:rPr lang="en-US"/>
              <a:t>paidleave.mn.gov</a:t>
            </a:r>
          </a:p>
        </p:txBody>
      </p:sp>
      <p:sp>
        <p:nvSpPr>
          <p:cNvPr id="11" name="Rectangle 10">
            <a:extLst>
              <a:ext uri="{FF2B5EF4-FFF2-40B4-BE49-F238E27FC236}">
                <a16:creationId xmlns:a16="http://schemas.microsoft.com/office/drawing/2014/main" id="{CB800F0B-B765-55C9-A624-3A48A31F9DC9}"/>
              </a:ext>
              <a:ext uri="{C183D7F6-B498-43B3-948B-1728B52AA6E4}">
                <adec:decorative xmlns:adec="http://schemas.microsoft.com/office/drawing/2017/decorative" val="1"/>
              </a:ext>
            </a:extLst>
          </p:cNvPr>
          <p:cNvSpPr/>
          <p:nvPr/>
        </p:nvSpPr>
        <p:spPr>
          <a:xfrm>
            <a:off x="6096000" y="1594624"/>
            <a:ext cx="5587647" cy="43808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E0EE4CA-950B-DCA1-A72F-A1927C494C64}"/>
              </a:ext>
              <a:ext uri="{C183D7F6-B498-43B3-948B-1728B52AA6E4}">
                <adec:decorative xmlns:adec="http://schemas.microsoft.com/office/drawing/2017/decorative" val="1"/>
              </a:ext>
            </a:extLst>
          </p:cNvPr>
          <p:cNvGrpSpPr/>
          <p:nvPr/>
        </p:nvGrpSpPr>
        <p:grpSpPr>
          <a:xfrm>
            <a:off x="6182149" y="1722596"/>
            <a:ext cx="5470766" cy="4332748"/>
            <a:chOff x="2434617" y="2651962"/>
            <a:chExt cx="5387640" cy="4069512"/>
          </a:xfrm>
        </p:grpSpPr>
        <p:sp>
          <p:nvSpPr>
            <p:cNvPr id="3" name="TextBox 2">
              <a:extLst>
                <a:ext uri="{FF2B5EF4-FFF2-40B4-BE49-F238E27FC236}">
                  <a16:creationId xmlns:a16="http://schemas.microsoft.com/office/drawing/2014/main" id="{EDCAA03D-688E-CA8F-C531-75A43EA16529}"/>
                </a:ext>
              </a:extLst>
            </p:cNvPr>
            <p:cNvSpPr txBox="1"/>
            <p:nvPr/>
          </p:nvSpPr>
          <p:spPr>
            <a:xfrm>
              <a:off x="2434618" y="3082849"/>
              <a:ext cx="5387639" cy="3638625"/>
            </a:xfrm>
            <a:prstGeom prst="rect">
              <a:avLst/>
            </a:prstGeom>
            <a:solidFill>
              <a:schemeClr val="bg1">
                <a:lumMod val="95000"/>
              </a:schemeClr>
            </a:solidFill>
          </p:spPr>
          <p:txBody>
            <a:bodyPr wrap="square" lIns="91440" tIns="45720" rIns="91440" bIns="45720" numCol="1" rtlCol="0" anchor="ctr">
              <a:noAutofit/>
            </a:bodyPr>
            <a:lstStyle/>
            <a:p>
              <a:pPr marL="285750" indent="-285750">
                <a:lnSpc>
                  <a:spcPct val="107000"/>
                </a:lnSpc>
                <a:spcAft>
                  <a:spcPts val="800"/>
                </a:spcAft>
                <a:buFont typeface="Arial" panose="020B0604020202020204" pitchFamily="34" charset="0"/>
                <a:buChar char="•"/>
              </a:pPr>
              <a:r>
                <a:rPr lang="en-US" sz="2000" kern="100">
                  <a:effectLst/>
                  <a:latin typeface="Aptos"/>
                  <a:ea typeface="Aptos" panose="020B0004020202020204" pitchFamily="34" charset="0"/>
                  <a:cs typeface="Times New Roman"/>
                </a:rPr>
                <a:t>I have employees who work </a:t>
              </a:r>
              <a:r>
                <a:rPr lang="en-US" sz="2000" kern="100">
                  <a:latin typeface="Aptos"/>
                  <a:ea typeface="Aptos" panose="020B0004020202020204" pitchFamily="34" charset="0"/>
                  <a:cs typeface="Times New Roman"/>
                </a:rPr>
                <a:t>mostly in Wisconsin</a:t>
              </a:r>
              <a:r>
                <a:rPr lang="en-US" sz="2000" kern="100">
                  <a:effectLst/>
                  <a:latin typeface="Aptos"/>
                  <a:ea typeface="Aptos" panose="020B0004020202020204" pitchFamily="34" charset="0"/>
                  <a:cs typeface="Times New Roman"/>
                </a:rPr>
                <a:t>, </a:t>
              </a:r>
              <a:r>
                <a:rPr lang="en-US" sz="2000" i="1" kern="100">
                  <a:effectLst/>
                  <a:latin typeface="Aptos"/>
                  <a:ea typeface="Aptos" panose="020B0004020202020204" pitchFamily="34" charset="0"/>
                  <a:cs typeface="Times New Roman"/>
                </a:rPr>
                <a:t>are they covered?</a:t>
              </a:r>
            </a:p>
            <a:p>
              <a:pPr marL="285750" indent="-285750">
                <a:lnSpc>
                  <a:spcPct val="107000"/>
                </a:lnSpc>
                <a:spcAft>
                  <a:spcPts val="800"/>
                </a:spcAft>
                <a:buFont typeface="Arial" panose="020B0604020202020204" pitchFamily="34" charset="0"/>
                <a:buChar char="•"/>
              </a:pPr>
              <a:r>
                <a:rPr lang="en-US" sz="2000" kern="100">
                  <a:effectLst/>
                  <a:latin typeface="Aptos"/>
                  <a:ea typeface="Aptos" panose="020B0004020202020204" pitchFamily="34" charset="0"/>
                  <a:cs typeface="Times New Roman"/>
                </a:rPr>
                <a:t>I have employees who </a:t>
              </a:r>
              <a:r>
                <a:rPr lang="en-US" sz="2000" kern="100">
                  <a:latin typeface="Aptos"/>
                  <a:ea typeface="Aptos" panose="020B0004020202020204" pitchFamily="34" charset="0"/>
                  <a:cs typeface="Times New Roman"/>
                </a:rPr>
                <a:t>exclusively work</a:t>
              </a:r>
              <a:r>
                <a:rPr lang="en-US" sz="2000" kern="100">
                  <a:effectLst/>
                  <a:latin typeface="Aptos"/>
                  <a:ea typeface="Aptos" panose="020B0004020202020204" pitchFamily="34" charset="0"/>
                  <a:cs typeface="Times New Roman"/>
                </a:rPr>
                <a:t> remotely from Wisconsin, </a:t>
              </a:r>
              <a:r>
                <a:rPr lang="en-US" sz="2000" i="1" kern="100">
                  <a:effectLst/>
                  <a:latin typeface="Aptos"/>
                  <a:ea typeface="Aptos" panose="020B0004020202020204" pitchFamily="34" charset="0"/>
                  <a:cs typeface="Times New Roman"/>
                </a:rPr>
                <a:t>are they covered?</a:t>
              </a:r>
            </a:p>
            <a:p>
              <a:pPr marL="285750" indent="-285750">
                <a:lnSpc>
                  <a:spcPct val="107000"/>
                </a:lnSpc>
                <a:spcAft>
                  <a:spcPts val="800"/>
                </a:spcAft>
                <a:buFont typeface="Arial" panose="020B0604020202020204" pitchFamily="34" charset="0"/>
                <a:buChar char="•"/>
              </a:pPr>
              <a:r>
                <a:rPr lang="en-US" sz="2000" kern="100">
                  <a:effectLst/>
                  <a:latin typeface="Aptos"/>
                  <a:ea typeface="Aptos" panose="020B0004020202020204" pitchFamily="34" charset="0"/>
                  <a:cs typeface="Times New Roman"/>
                </a:rPr>
                <a:t>My business is in North Dakota, but some of the people I hire live in </a:t>
              </a:r>
              <a:r>
                <a:rPr lang="en-US" sz="2000" kern="100">
                  <a:latin typeface="Aptos"/>
                  <a:ea typeface="Aptos" panose="020B0004020202020204" pitchFamily="34" charset="0"/>
                  <a:cs typeface="Times New Roman"/>
                </a:rPr>
                <a:t>Minnesota -</a:t>
              </a:r>
              <a:r>
                <a:rPr lang="en-US" sz="2000" i="1" kern="100">
                  <a:effectLst/>
                  <a:latin typeface="Aptos"/>
                  <a:ea typeface="Aptos" panose="020B0004020202020204" pitchFamily="34" charset="0"/>
                  <a:cs typeface="Times New Roman"/>
                </a:rPr>
                <a:t> are they covered?</a:t>
              </a:r>
            </a:p>
            <a:p>
              <a:pPr marL="285750" marR="0" indent="-285750">
                <a:lnSpc>
                  <a:spcPct val="107000"/>
                </a:lnSpc>
                <a:spcBef>
                  <a:spcPts val="0"/>
                </a:spcBef>
                <a:spcAft>
                  <a:spcPts val="800"/>
                </a:spcAft>
                <a:buFont typeface="Arial" panose="020B0604020202020204" pitchFamily="34" charset="0"/>
                <a:buChar char="•"/>
              </a:pPr>
              <a:r>
                <a:rPr lang="en-US" sz="2000" kern="100">
                  <a:effectLst/>
                  <a:latin typeface="Aptos"/>
                  <a:ea typeface="Aptos" panose="020B0004020202020204" pitchFamily="34" charset="0"/>
                  <a:cs typeface="Times New Roman"/>
                </a:rPr>
                <a:t>I’m a traveling salesman and do work across the entire Midwest, </a:t>
              </a:r>
              <a:r>
                <a:rPr lang="en-US" sz="2000" i="1" kern="100">
                  <a:effectLst/>
                  <a:latin typeface="Aptos"/>
                  <a:ea typeface="Aptos" panose="020B0004020202020204" pitchFamily="34" charset="0"/>
                  <a:cs typeface="Times New Roman"/>
                </a:rPr>
                <a:t>am I covered?</a:t>
              </a:r>
            </a:p>
          </p:txBody>
        </p:sp>
        <p:sp>
          <p:nvSpPr>
            <p:cNvPr id="4" name="TextBox 3">
              <a:extLst>
                <a:ext uri="{FF2B5EF4-FFF2-40B4-BE49-F238E27FC236}">
                  <a16:creationId xmlns:a16="http://schemas.microsoft.com/office/drawing/2014/main" id="{EE51A0BA-9F88-EABE-BF79-A9663263A7C9}"/>
                </a:ext>
              </a:extLst>
            </p:cNvPr>
            <p:cNvSpPr txBox="1"/>
            <p:nvPr/>
          </p:nvSpPr>
          <p:spPr>
            <a:xfrm>
              <a:off x="2434617" y="2651962"/>
              <a:ext cx="5387639" cy="430887"/>
            </a:xfrm>
            <a:prstGeom prst="rect">
              <a:avLst/>
            </a:prstGeom>
            <a:solidFill>
              <a:schemeClr val="accent1"/>
            </a:solidFill>
          </p:spPr>
          <p:txBody>
            <a:bodyPr wrap="square">
              <a:spAutoFit/>
            </a:bodyPr>
            <a:lstStyle/>
            <a:p>
              <a:r>
                <a:rPr lang="en-US" sz="2200" b="1">
                  <a:solidFill>
                    <a:schemeClr val="bg1"/>
                  </a:solidFill>
                </a:rPr>
                <a:t>Scenarios</a:t>
              </a:r>
            </a:p>
          </p:txBody>
        </p:sp>
      </p:grpSp>
    </p:spTree>
    <p:extLst>
      <p:ext uri="{BB962C8B-B14F-4D97-AF65-F5344CB8AC3E}">
        <p14:creationId xmlns:p14="http://schemas.microsoft.com/office/powerpoint/2010/main" val="203232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1132B4E-5248-1B62-4EB8-73FD82412C1C}"/>
              </a:ext>
            </a:extLst>
          </p:cNvPr>
          <p:cNvSpPr>
            <a:spLocks noGrp="1"/>
          </p:cNvSpPr>
          <p:nvPr>
            <p:ph type="title"/>
          </p:nvPr>
        </p:nvSpPr>
        <p:spPr>
          <a:xfrm>
            <a:off x="0" y="0"/>
            <a:ext cx="12192000" cy="1216025"/>
          </a:xfrm>
          <a:ln>
            <a:solidFill>
              <a:srgbClr val="78BE21"/>
            </a:solidFill>
          </a:ln>
        </p:spPr>
        <p:txBody>
          <a:bodyPr/>
          <a:lstStyle/>
          <a:p>
            <a:r>
              <a:rPr lang="en-US"/>
              <a:t>Paid Leave Wage Payments</a:t>
            </a:r>
          </a:p>
        </p:txBody>
      </p:sp>
      <p:sp>
        <p:nvSpPr>
          <p:cNvPr id="8" name="Content Placeholder 4">
            <a:extLst>
              <a:ext uri="{FF2B5EF4-FFF2-40B4-BE49-F238E27FC236}">
                <a16:creationId xmlns:a16="http://schemas.microsoft.com/office/drawing/2014/main" id="{CFB45FE0-BE2C-38BD-261E-CB0E4D1C77F1}"/>
              </a:ext>
            </a:extLst>
          </p:cNvPr>
          <p:cNvSpPr txBox="1">
            <a:spLocks noGrp="1"/>
          </p:cNvSpPr>
          <p:nvPr>
            <p:ph sz="half" idx="1"/>
          </p:nvPr>
        </p:nvSpPr>
        <p:spPr bwMode="auto">
          <a:xfrm>
            <a:off x="449420" y="1638624"/>
            <a:ext cx="7327605" cy="4824897"/>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defRPr/>
            </a:pPr>
            <a:r>
              <a:rPr lang="en-US" sz="2200" b="1" dirty="0">
                <a:ea typeface="Calibri"/>
                <a:cs typeface="Calibri"/>
              </a:rPr>
              <a:t>Paid Leave helps Minnesotans focus on what matters</a:t>
            </a:r>
            <a:r>
              <a:rPr lang="en-US" sz="2200" dirty="0">
                <a:ea typeface="Calibri"/>
                <a:cs typeface="Calibri"/>
              </a:rPr>
              <a:t>, whether that's caring for a child, recovering from an illness, or supporting a loved one.</a:t>
            </a:r>
          </a:p>
          <a:p>
            <a:pPr>
              <a:spcBef>
                <a:spcPts val="0"/>
              </a:spcBef>
              <a:spcAft>
                <a:spcPts val="0"/>
              </a:spcAft>
              <a:defRPr/>
            </a:pPr>
            <a:endParaRPr lang="en-US" sz="2200" dirty="0">
              <a:ea typeface="Calibri"/>
              <a:cs typeface="Calibri"/>
            </a:endParaRPr>
          </a:p>
          <a:p>
            <a:pPr>
              <a:spcBef>
                <a:spcPts val="0"/>
              </a:spcBef>
              <a:spcAft>
                <a:spcPts val="0"/>
              </a:spcAft>
              <a:defRPr/>
            </a:pPr>
            <a:r>
              <a:rPr lang="en-US" sz="2200" b="1" dirty="0">
                <a:ea typeface="Calibri"/>
                <a:cs typeface="Calibri"/>
              </a:rPr>
              <a:t>Minnesotans can get up to 90% of usual wages, </a:t>
            </a:r>
            <a:r>
              <a:rPr lang="en-US" sz="2200" dirty="0">
                <a:ea typeface="Calibri"/>
                <a:cs typeface="Calibri"/>
              </a:rPr>
              <a:t>up to a maximum of $1,372 per week (based on 2024 numbers). </a:t>
            </a:r>
          </a:p>
          <a:p>
            <a:pPr>
              <a:spcBef>
                <a:spcPts val="0"/>
              </a:spcBef>
              <a:spcAft>
                <a:spcPts val="0"/>
              </a:spcAft>
              <a:defRPr/>
            </a:pPr>
            <a:endParaRPr lang="en-US" sz="2200" b="1" dirty="0">
              <a:ea typeface="Calibri"/>
              <a:cs typeface="Calibri"/>
            </a:endParaRPr>
          </a:p>
          <a:p>
            <a:pPr>
              <a:spcBef>
                <a:spcPts val="0"/>
              </a:spcBef>
              <a:spcAft>
                <a:spcPts val="0"/>
              </a:spcAft>
              <a:defRPr/>
            </a:pPr>
            <a:r>
              <a:rPr lang="en-US" sz="2200" b="1" dirty="0">
                <a:ea typeface="Calibri"/>
                <a:cs typeface="Calibri"/>
              </a:rPr>
              <a:t>Lower-wage workers get more support. If you earn less</a:t>
            </a:r>
            <a:r>
              <a:rPr lang="en-US" sz="2200" dirty="0">
                <a:ea typeface="Calibri"/>
                <a:cs typeface="Calibri"/>
              </a:rPr>
              <a:t>, you'll get a higher percentage of your paycheck covered while on leave.</a:t>
            </a:r>
          </a:p>
          <a:p>
            <a:pPr>
              <a:spcBef>
                <a:spcPts val="0"/>
              </a:spcBef>
              <a:spcAft>
                <a:spcPts val="0"/>
              </a:spcAft>
              <a:defRPr/>
            </a:pPr>
            <a:endParaRPr lang="en-US" sz="2200" b="1" dirty="0">
              <a:ea typeface="Calibri"/>
              <a:cs typeface="Calibri"/>
            </a:endParaRPr>
          </a:p>
          <a:p>
            <a:pPr>
              <a:spcBef>
                <a:spcPts val="0"/>
              </a:spcBef>
              <a:spcAft>
                <a:spcPts val="0"/>
              </a:spcAft>
              <a:defRPr/>
            </a:pPr>
            <a:r>
              <a:rPr lang="en-US" sz="2200" dirty="0">
                <a:ea typeface="Calibri"/>
                <a:cs typeface="Calibri"/>
              </a:rPr>
              <a:t>You must have earned at least 5.3% of the statewide average yearly wage in the past year to be eligible ($3,781 in 2024).</a:t>
            </a:r>
          </a:p>
        </p:txBody>
      </p:sp>
      <p:sp>
        <p:nvSpPr>
          <p:cNvPr id="7" name="Slide Number Placeholder 6">
            <a:extLst>
              <a:ext uri="{FF2B5EF4-FFF2-40B4-BE49-F238E27FC236}">
                <a16:creationId xmlns:a16="http://schemas.microsoft.com/office/drawing/2014/main" id="{961C5D30-9618-7AB5-4E39-5BEF3FE50BFC}"/>
              </a:ext>
            </a:extLst>
          </p:cNvPr>
          <p:cNvSpPr>
            <a:spLocks noGrp="1"/>
          </p:cNvSpPr>
          <p:nvPr>
            <p:ph type="sldNum" sz="quarter" idx="12"/>
          </p:nvPr>
        </p:nvSpPr>
        <p:spPr/>
        <p:txBody>
          <a:bodyPr/>
          <a:lstStyle/>
          <a:p>
            <a:fld id="{48F63A3B-78C7-47BE-AE5E-E10140E04643}" type="slidenum">
              <a:rPr lang="en-US" smtClean="0"/>
              <a:t>7</a:t>
            </a:fld>
            <a:endParaRPr lang="en-US"/>
          </a:p>
        </p:txBody>
      </p:sp>
      <p:pic>
        <p:nvPicPr>
          <p:cNvPr id="9" name="Content Placeholder 8">
            <a:extLst>
              <a:ext uri="{FF2B5EF4-FFF2-40B4-BE49-F238E27FC236}">
                <a16:creationId xmlns:a16="http://schemas.microsoft.com/office/drawing/2014/main" id="{2ACC062C-9B93-C5EA-1AE1-4AB4C8C13872}"/>
              </a:ext>
              <a:ext uri="{C183D7F6-B498-43B3-948B-1728B52AA6E4}">
                <adec:decorative xmlns:adec="http://schemas.microsoft.com/office/drawing/2017/decorative" val="1"/>
              </a:ext>
            </a:extLst>
          </p:cNvPr>
          <p:cNvPicPr>
            <a:picLocks noGrp="1" noChangeAspect="1"/>
          </p:cNvPicPr>
          <p:nvPr>
            <p:ph sz="half" idx="2"/>
          </p:nvPr>
        </p:nvPicPr>
        <p:blipFill>
          <a:blip r:embed="rId3"/>
          <a:srcRect l="12599" t="-1647" r="18436" b="-12166"/>
          <a:stretch/>
        </p:blipFill>
        <p:spPr>
          <a:xfrm>
            <a:off x="7777025" y="1799187"/>
            <a:ext cx="4093534" cy="4503773"/>
          </a:xfrm>
          <a:prstGeom prst="ellipse">
            <a:avLst/>
          </a:prstGeom>
        </p:spPr>
      </p:pic>
    </p:spTree>
    <p:extLst>
      <p:ext uri="{BB962C8B-B14F-4D97-AF65-F5344CB8AC3E}">
        <p14:creationId xmlns:p14="http://schemas.microsoft.com/office/powerpoint/2010/main" val="65798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B142-746C-DA06-E104-A5E5BBC037E3}"/>
              </a:ext>
            </a:extLst>
          </p:cNvPr>
          <p:cNvSpPr>
            <a:spLocks noGrp="1"/>
          </p:cNvSpPr>
          <p:nvPr>
            <p:ph type="title"/>
          </p:nvPr>
        </p:nvSpPr>
        <p:spPr/>
        <p:txBody>
          <a:bodyPr/>
          <a:lstStyle/>
          <a:p>
            <a:r>
              <a:rPr lang="en-US"/>
              <a:t>Paid Leave Job Protection</a:t>
            </a:r>
          </a:p>
        </p:txBody>
      </p:sp>
      <p:sp>
        <p:nvSpPr>
          <p:cNvPr id="5" name="Content Placeholder 4">
            <a:extLst>
              <a:ext uri="{FF2B5EF4-FFF2-40B4-BE49-F238E27FC236}">
                <a16:creationId xmlns:a16="http://schemas.microsoft.com/office/drawing/2014/main" id="{1D902D31-C768-BE50-A42B-1089DFC90467}"/>
              </a:ext>
            </a:extLst>
          </p:cNvPr>
          <p:cNvSpPr>
            <a:spLocks noGrp="1"/>
          </p:cNvSpPr>
          <p:nvPr>
            <p:ph sz="half" idx="2"/>
          </p:nvPr>
        </p:nvSpPr>
        <p:spPr>
          <a:xfrm>
            <a:off x="2626243" y="1998921"/>
            <a:ext cx="8524358" cy="4178042"/>
          </a:xfrm>
        </p:spPr>
        <p:txBody>
          <a:bodyPr vert="horz" lIns="91440" tIns="45720" rIns="91440" bIns="45720" rtlCol="0" anchor="t">
            <a:noAutofit/>
          </a:bodyPr>
          <a:lstStyle/>
          <a:p>
            <a:pPr>
              <a:defRPr/>
            </a:pPr>
            <a:r>
              <a:rPr lang="en-US" sz="2200" b="1"/>
              <a:t>Job protected leave improves employee retention</a:t>
            </a:r>
            <a:r>
              <a:rPr lang="en-US" sz="2200"/>
              <a:t>, as workers can take the time they need to bond and care without having to choose between their job and their family. </a:t>
            </a:r>
            <a:endParaRPr lang="en-US" sz="2200">
              <a:ea typeface="Calibri"/>
              <a:cs typeface="Calibri"/>
            </a:endParaRPr>
          </a:p>
          <a:p>
            <a:pPr>
              <a:defRPr/>
            </a:pPr>
            <a:r>
              <a:rPr lang="en-US" sz="2200"/>
              <a:t>An employee who has taken family or medical leave </a:t>
            </a:r>
            <a:r>
              <a:rPr lang="en-US" sz="2200" b="1"/>
              <a:t>must be restored to the same position or an equivalent position</a:t>
            </a:r>
            <a:r>
              <a:rPr lang="en-US" sz="2200"/>
              <a:t> with the same pay, status, benefits, length of service, and seniority as prior to the date of leave.</a:t>
            </a:r>
            <a:endParaRPr lang="en-US" sz="2200">
              <a:ea typeface="Calibri"/>
              <a:cs typeface="Calibri"/>
            </a:endParaRPr>
          </a:p>
          <a:p>
            <a:pPr>
              <a:defRPr/>
            </a:pPr>
            <a:r>
              <a:rPr lang="en-US" sz="2200"/>
              <a:t>Job protections for employees begin after </a:t>
            </a:r>
            <a:r>
              <a:rPr lang="en-US" sz="2200" b="1"/>
              <a:t>90 calendar days from the date of hire</a:t>
            </a:r>
            <a:r>
              <a:rPr lang="en-US" sz="2200"/>
              <a:t>.</a:t>
            </a:r>
            <a:endParaRPr lang="en-US" sz="2200">
              <a:ea typeface="Calibri"/>
              <a:cs typeface="Calibri"/>
            </a:endParaRPr>
          </a:p>
        </p:txBody>
      </p:sp>
      <p:pic>
        <p:nvPicPr>
          <p:cNvPr id="8" name="Content Placeholder 7">
            <a:extLst>
              <a:ext uri="{FF2B5EF4-FFF2-40B4-BE49-F238E27FC236}">
                <a16:creationId xmlns:a16="http://schemas.microsoft.com/office/drawing/2014/main" id="{746CE841-A681-9698-58C6-0355F157B8CE}"/>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550677" y="1872699"/>
            <a:ext cx="1581162" cy="4019579"/>
          </a:xfrm>
          <a:prstGeom prst="rect">
            <a:avLst/>
          </a:prstGeom>
        </p:spPr>
      </p:pic>
      <p:sp>
        <p:nvSpPr>
          <p:cNvPr id="6" name="Footer Placeholder 4">
            <a:extLst>
              <a:ext uri="{FF2B5EF4-FFF2-40B4-BE49-F238E27FC236}">
                <a16:creationId xmlns:a16="http://schemas.microsoft.com/office/drawing/2014/main" id="{6001EC8D-9B52-CAA1-F08D-6A7FE2E83E6F}"/>
              </a:ext>
            </a:extLst>
          </p:cNvPr>
          <p:cNvSpPr>
            <a:spLocks noGrp="1"/>
          </p:cNvSpPr>
          <p:nvPr>
            <p:ph type="ftr" sz="quarter" idx="3"/>
          </p:nvPr>
        </p:nvSpPr>
        <p:spPr>
          <a:xfrm>
            <a:off x="3302177" y="6356349"/>
            <a:ext cx="5587647" cy="365125"/>
          </a:xfrm>
        </p:spPr>
        <p:txBody>
          <a:bodyPr/>
          <a:lstStyle/>
          <a:p>
            <a:r>
              <a:rPr lang="en-US"/>
              <a:t>paidleave.mn.gov</a:t>
            </a:r>
          </a:p>
        </p:txBody>
      </p:sp>
    </p:spTree>
    <p:extLst>
      <p:ext uri="{BB962C8B-B14F-4D97-AF65-F5344CB8AC3E}">
        <p14:creationId xmlns:p14="http://schemas.microsoft.com/office/powerpoint/2010/main" val="233454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0E03C4-486E-BA24-8B0E-CE0158D2F8B5}"/>
              </a:ext>
            </a:extLst>
          </p:cNvPr>
          <p:cNvSpPr>
            <a:spLocks noGrp="1"/>
          </p:cNvSpPr>
          <p:nvPr>
            <p:ph type="ctrTitle"/>
          </p:nvPr>
        </p:nvSpPr>
        <p:spPr/>
        <p:txBody>
          <a:bodyPr/>
          <a:lstStyle/>
          <a:p>
            <a:r>
              <a:rPr lang="en-US"/>
              <a:t>Building Minnesota Paid Leave</a:t>
            </a:r>
          </a:p>
        </p:txBody>
      </p:sp>
      <p:pic>
        <p:nvPicPr>
          <p:cNvPr id="3" name="Picture 2" descr="Photo of female interior designers browsing fabric swatches">
            <a:extLst>
              <a:ext uri="{FF2B5EF4-FFF2-40B4-BE49-F238E27FC236}">
                <a16:creationId xmlns:a16="http://schemas.microsoft.com/office/drawing/2014/main" id="{69949DF2-E038-E9EF-CDFA-DE7D01D3A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0942"/>
            <a:ext cx="3087186" cy="2057622"/>
          </a:xfrm>
          <a:prstGeom prst="rect">
            <a:avLst/>
          </a:prstGeom>
        </p:spPr>
      </p:pic>
      <p:pic>
        <p:nvPicPr>
          <p:cNvPr id="15" name="Picture 14" descr="Photo of female entrepreneur standing next to smiling employees">
            <a:extLst>
              <a:ext uri="{FF2B5EF4-FFF2-40B4-BE49-F238E27FC236}">
                <a16:creationId xmlns:a16="http://schemas.microsoft.com/office/drawing/2014/main" id="{3C7231A9-FC66-5A86-0CE5-1C499C9448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7186" y="2130942"/>
            <a:ext cx="3168853" cy="2057622"/>
          </a:xfrm>
          <a:prstGeom prst="rect">
            <a:avLst/>
          </a:prstGeom>
        </p:spPr>
      </p:pic>
      <p:pic>
        <p:nvPicPr>
          <p:cNvPr id="9" name="Picture 8" descr="Photo of farmer and son standing next to barn and cows">
            <a:extLst>
              <a:ext uri="{FF2B5EF4-FFF2-40B4-BE49-F238E27FC236}">
                <a16:creationId xmlns:a16="http://schemas.microsoft.com/office/drawing/2014/main" id="{D1204C18-DF6A-676E-10F6-88966F8F9F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6039" y="2130942"/>
            <a:ext cx="2847385" cy="2068061"/>
          </a:xfrm>
          <a:prstGeom prst="rect">
            <a:avLst/>
          </a:prstGeom>
        </p:spPr>
      </p:pic>
      <p:pic>
        <p:nvPicPr>
          <p:cNvPr id="7" name="Picture 6" descr="Photo of male business owner working and looking out window smiling">
            <a:extLst>
              <a:ext uri="{FF2B5EF4-FFF2-40B4-BE49-F238E27FC236}">
                <a16:creationId xmlns:a16="http://schemas.microsoft.com/office/drawing/2014/main" id="{EB51E025-C01C-CCC4-9E77-1110832738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4814" y="2130942"/>
            <a:ext cx="3087186" cy="2057622"/>
          </a:xfrm>
          <a:prstGeom prst="rect">
            <a:avLst/>
          </a:prstGeom>
        </p:spPr>
      </p:pic>
      <p:sp>
        <p:nvSpPr>
          <p:cNvPr id="2" name="Text Placeholder 4">
            <a:extLst>
              <a:ext uri="{FF2B5EF4-FFF2-40B4-BE49-F238E27FC236}">
                <a16:creationId xmlns:a16="http://schemas.microsoft.com/office/drawing/2014/main" id="{C68B85F9-7EA8-A824-96F6-6B0EE8863EDD}"/>
              </a:ext>
              <a:ext uri="{C183D7F6-B498-43B3-948B-1728B52AA6E4}">
                <adec:decorative xmlns:adec="http://schemas.microsoft.com/office/drawing/2017/decorative" val="0"/>
              </a:ext>
            </a:extLst>
          </p:cNvPr>
          <p:cNvSpPr>
            <a:spLocks noGrp="1"/>
          </p:cNvSpPr>
          <p:nvPr>
            <p:ph type="body" sz="quarter" idx="18"/>
          </p:nvPr>
        </p:nvSpPr>
        <p:spPr>
          <a:xfrm>
            <a:off x="838200" y="5644883"/>
            <a:ext cx="10515600" cy="838109"/>
          </a:xfrm>
        </p:spPr>
        <p:txBody>
          <a:bodyPr vert="horz" lIns="91440" tIns="45720" rIns="91440" bIns="45720" rtlCol="0" anchor="t">
            <a:noAutofit/>
          </a:bodyPr>
          <a:lstStyle/>
          <a:p>
            <a:r>
              <a:rPr lang="en-US"/>
              <a:t>Partnering for Paid Leave that works for all</a:t>
            </a:r>
          </a:p>
        </p:txBody>
      </p:sp>
    </p:spTree>
    <p:extLst>
      <p:ext uri="{BB962C8B-B14F-4D97-AF65-F5344CB8AC3E}">
        <p14:creationId xmlns:p14="http://schemas.microsoft.com/office/powerpoint/2010/main" val="1225873702"/>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A1627D-2A7C-4B8C-BFDB-0E853E7593B5}" vid="{FE01EC3C-1723-49D0-9684-543395778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9AEA03899FA248BE62FC0326A946E9" ma:contentTypeVersion="15" ma:contentTypeDescription="Create a new document." ma:contentTypeScope="" ma:versionID="fb1a8f1e2ea56ed6726aa00668ee5ddf">
  <xsd:schema xmlns:xsd="http://www.w3.org/2001/XMLSchema" xmlns:xs="http://www.w3.org/2001/XMLSchema" xmlns:p="http://schemas.microsoft.com/office/2006/metadata/properties" xmlns:ns2="a1abfb47-d15e-492e-ab93-f74c74f2f6bc" xmlns:ns3="e4db322b-6b8e-4a21-af8e-6752f83de877" targetNamespace="http://schemas.microsoft.com/office/2006/metadata/properties" ma:root="true" ma:fieldsID="0d701a3b8e587beeb9489b64dce4508c" ns2:_="" ns3:_="">
    <xsd:import namespace="a1abfb47-d15e-492e-ab93-f74c74f2f6bc"/>
    <xsd:import namespace="e4db322b-6b8e-4a21-af8e-6752f83de87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bfb47-d15e-492e-ab93-f74c74f2f6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db322b-6b8e-4a21-af8e-6752f83de8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b60cc64-8614-4ecd-a2e7-a7f68927be86}" ma:internalName="TaxCatchAll" ma:showField="CatchAllData" ma:web="e4db322b-6b8e-4a21-af8e-6752f83de8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abfb47-d15e-492e-ab93-f74c74f2f6bc">
      <Terms xmlns="http://schemas.microsoft.com/office/infopath/2007/PartnerControls"/>
    </lcf76f155ced4ddcb4097134ff3c332f>
    <TaxCatchAll xmlns="e4db322b-6b8e-4a21-af8e-6752f83de877" xsi:nil="true"/>
  </documentManagement>
</p:properties>
</file>

<file path=customXml/itemProps1.xml><?xml version="1.0" encoding="utf-8"?>
<ds:datastoreItem xmlns:ds="http://schemas.openxmlformats.org/officeDocument/2006/customXml" ds:itemID="{404E42F1-B676-40C0-BDC1-95C992E941DF}">
  <ds:schemaRefs>
    <ds:schemaRef ds:uri="a1abfb47-d15e-492e-ab93-f74c74f2f6bc"/>
    <ds:schemaRef ds:uri="e4db322b-6b8e-4a21-af8e-6752f83de8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a1abfb47-d15e-492e-ab93-f74c74f2f6bc"/>
    <ds:schemaRef ds:uri="e4db322b-6b8e-4a21-af8e-6752f83de8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DLI PowerPoint presentation</Template>
  <TotalTime>0</TotalTime>
  <Words>2808</Words>
  <Application>Microsoft Office PowerPoint</Application>
  <PresentationFormat>Widescreen</PresentationFormat>
  <Paragraphs>302</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NeueHaasGroteskText Std</vt:lpstr>
      <vt:lpstr>Wingdings</vt:lpstr>
      <vt:lpstr>MN.IT</vt:lpstr>
      <vt:lpstr>Minnesota Paid Leave</vt:lpstr>
      <vt:lpstr>Why Paid Leave Matters</vt:lpstr>
      <vt:lpstr>Minnesota’s Paid Leave Program</vt:lpstr>
      <vt:lpstr>Covered Leave</vt:lpstr>
      <vt:lpstr>Covered Employees</vt:lpstr>
      <vt:lpstr>Minnesota Employees</vt:lpstr>
      <vt:lpstr>Paid Leave Wage Payments</vt:lpstr>
      <vt:lpstr>Paid Leave Job Protection</vt:lpstr>
      <vt:lpstr>Building Minnesota Paid Leave</vt:lpstr>
      <vt:lpstr>Building Paid Leave</vt:lpstr>
      <vt:lpstr>State Partners for Paid Leave</vt:lpstr>
      <vt:lpstr>Community Partners for Paid Leave</vt:lpstr>
      <vt:lpstr>Paid Leave Rulemaking </vt:lpstr>
      <vt:lpstr>Employer Roles and Responsibilities</vt:lpstr>
      <vt:lpstr>Building Paid Leave: Key Employer Milestones</vt:lpstr>
      <vt:lpstr>Employers' Role in Paid Leave</vt:lpstr>
      <vt:lpstr>Reporting Wages</vt:lpstr>
      <vt:lpstr>Funding the Program</vt:lpstr>
      <vt:lpstr>Small Employer Assistance</vt:lpstr>
      <vt:lpstr>Informing Your Workforce</vt:lpstr>
      <vt:lpstr>Coordinating Benefits and Leave</vt:lpstr>
      <vt:lpstr>Help Make Paid Leave Work</vt:lpstr>
      <vt:lpstr>Thank you + Questions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2025-02-12 Paid Leave Intro Webinar</dc:title>
  <dc:subject>General information on the Minnesota Paid Leave program</dc:subject>
  <dc:creator>Department of Employment and Economic Development Paid Leave Division</dc:creator>
  <cp:keywords/>
  <dc:description/>
  <cp:lastModifiedBy>Omar, Mariam (DEED)</cp:lastModifiedBy>
  <cp:revision>14</cp:revision>
  <cp:lastPrinted>2024-10-16T15:52:29Z</cp:lastPrinted>
  <dcterms:created xsi:type="dcterms:W3CDTF">2023-05-30T19:27:31Z</dcterms:created>
  <dcterms:modified xsi:type="dcterms:W3CDTF">2025-03-04T19:40:50Z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0x010100F19AEA03899FA248BE62FC0326A946E9</vt:lpwstr>
  </property>
  <property fmtid="{D5CDD505-2E9C-101B-9397-08002B2CF9AE}" pid="3" name="MediaServiceImageTags">
    <vt:lpwstr/>
  </property>
</Properties>
</file>